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55"/>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3" r:id="rId16"/>
    <p:sldId id="274" r:id="rId17"/>
    <p:sldId id="298" r:id="rId18"/>
    <p:sldId id="299" r:id="rId19"/>
    <p:sldId id="323" r:id="rId20"/>
    <p:sldId id="330" r:id="rId21"/>
    <p:sldId id="331" r:id="rId22"/>
    <p:sldId id="332" r:id="rId23"/>
    <p:sldId id="333" r:id="rId24"/>
    <p:sldId id="334" r:id="rId25"/>
    <p:sldId id="335" r:id="rId26"/>
    <p:sldId id="336" r:id="rId27"/>
    <p:sldId id="337" r:id="rId28"/>
    <p:sldId id="340" r:id="rId29"/>
    <p:sldId id="310" r:id="rId30"/>
    <p:sldId id="311" r:id="rId31"/>
    <p:sldId id="313" r:id="rId32"/>
    <p:sldId id="372" r:id="rId33"/>
    <p:sldId id="321" r:id="rId34"/>
    <p:sldId id="353" r:id="rId35"/>
    <p:sldId id="354" r:id="rId36"/>
    <p:sldId id="355" r:id="rId37"/>
    <p:sldId id="356" r:id="rId38"/>
    <p:sldId id="357" r:id="rId39"/>
    <p:sldId id="352" r:id="rId40"/>
    <p:sldId id="322" r:id="rId41"/>
    <p:sldId id="373" r:id="rId42"/>
    <p:sldId id="319" r:id="rId43"/>
    <p:sldId id="320" r:id="rId44"/>
    <p:sldId id="374" r:id="rId45"/>
    <p:sldId id="350" r:id="rId46"/>
    <p:sldId id="351" r:id="rId47"/>
    <p:sldId id="375" r:id="rId48"/>
    <p:sldId id="293" r:id="rId49"/>
    <p:sldId id="294" r:id="rId50"/>
    <p:sldId id="295" r:id="rId51"/>
    <p:sldId id="296" r:id="rId52"/>
    <p:sldId id="297" r:id="rId53"/>
    <p:sldId id="301"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BCD"/>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5640" autoAdjust="0"/>
    <p:restoredTop sz="94595" autoAdjust="0"/>
  </p:normalViewPr>
  <p:slideViewPr>
    <p:cSldViewPr>
      <p:cViewPr varScale="1">
        <p:scale>
          <a:sx n="130" d="100"/>
          <a:sy n="130" d="100"/>
        </p:scale>
        <p:origin x="17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5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7B521-169B-4455-A4F3-27C19AF48122}" type="datetimeFigureOut">
              <a:rPr lang="en-US" smtClean="0"/>
              <a:pPr/>
              <a:t>2/22/2017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78662-F4CF-49E2-85C0-550F81DDAF5F}" type="slidenum">
              <a:rPr lang="en-US" smtClean="0"/>
              <a:pPr/>
              <a:t>‹#›</a:t>
            </a:fld>
            <a:endParaRPr lang="en-US" dirty="0"/>
          </a:p>
        </p:txBody>
      </p:sp>
    </p:spTree>
    <p:extLst>
      <p:ext uri="{BB962C8B-B14F-4D97-AF65-F5344CB8AC3E}">
        <p14:creationId xmlns:p14="http://schemas.microsoft.com/office/powerpoint/2010/main" val="3127190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ABC3DF-CE26-4A90-8B97-654024E40EEE}" type="slidenum">
              <a:rPr lang="en-US" smtClean="0"/>
              <a:pPr/>
              <a:t>39</a:t>
            </a:fld>
            <a:endParaRPr lang="en-US" dirty="0"/>
          </a:p>
        </p:txBody>
      </p:sp>
    </p:spTree>
    <p:extLst>
      <p:ext uri="{BB962C8B-B14F-4D97-AF65-F5344CB8AC3E}">
        <p14:creationId xmlns:p14="http://schemas.microsoft.com/office/powerpoint/2010/main" val="1506887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B78662-F4CF-49E2-85C0-550F81DDAF5F}" type="slidenum">
              <a:rPr lang="en-US" smtClean="0"/>
              <a:pPr/>
              <a:t>47</a:t>
            </a:fld>
            <a:endParaRPr lang="en-US" dirty="0"/>
          </a:p>
        </p:txBody>
      </p:sp>
    </p:spTree>
    <p:extLst>
      <p:ext uri="{BB962C8B-B14F-4D97-AF65-F5344CB8AC3E}">
        <p14:creationId xmlns:p14="http://schemas.microsoft.com/office/powerpoint/2010/main" val="737675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7AB1432-93FB-46B9-A866-273BC9843A36}" type="slidenum">
              <a:rPr lang="en-US" smtClean="0"/>
              <a:pPr>
                <a:defRPr/>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slow">
    <p:fade/>
    <p:sndAc>
      <p:stSnd>
        <p:snd r:embed="rId1" name="breez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476854E-79CB-4E95-AA88-63E2D8B5259C}" type="slidenum">
              <a:rPr lang="en-US" smtClean="0"/>
              <a:pPr>
                <a:defRPr/>
              </a:pPr>
              <a:t>‹#›</a:t>
            </a:fld>
            <a:endParaRPr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939B42C-4AD1-40A1-AC06-1CD9663419CA}" type="slidenum">
              <a:rPr lang="en-US" smtClean="0"/>
              <a:pPr>
                <a:defRPr/>
              </a:pPr>
              <a:t>‹#›</a:t>
            </a:fld>
            <a:endParaRPr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smtClean="0"/>
          </a:p>
        </p:txBody>
      </p:sp>
      <p:sp>
        <p:nvSpPr>
          <p:cNvPr id="5" name="Rectangle 69"/>
          <p:cNvSpPr>
            <a:spLocks noGrp="1" noChangeArrowheads="1"/>
          </p:cNvSpPr>
          <p:nvPr>
            <p:ph type="dt" sz="half" idx="10"/>
          </p:nvPr>
        </p:nvSpPr>
        <p:spPr>
          <a:ln/>
        </p:spPr>
        <p:txBody>
          <a:bodyPr/>
          <a:lstStyle>
            <a:lvl1pPr>
              <a:defRPr/>
            </a:lvl1pPr>
          </a:lstStyle>
          <a:p>
            <a:pPr>
              <a:defRPr/>
            </a:pPr>
            <a:endParaRPr lang="en-US" dirty="0"/>
          </a:p>
        </p:txBody>
      </p:sp>
      <p:sp>
        <p:nvSpPr>
          <p:cNvPr id="6" name="Rectangle 7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1"/>
          <p:cNvSpPr>
            <a:spLocks noGrp="1" noChangeArrowheads="1"/>
          </p:cNvSpPr>
          <p:nvPr>
            <p:ph type="sldNum" sz="quarter" idx="12"/>
          </p:nvPr>
        </p:nvSpPr>
        <p:spPr>
          <a:ln/>
        </p:spPr>
        <p:txBody>
          <a:bodyPr/>
          <a:lstStyle>
            <a:lvl1pPr>
              <a:defRPr/>
            </a:lvl1pPr>
          </a:lstStyle>
          <a:p>
            <a:pPr>
              <a:defRPr/>
            </a:pPr>
            <a:fld id="{1C02063C-3F90-40B4-81B5-16C4DC45D479}" type="slidenum">
              <a:rPr lang="en-US"/>
              <a:pPr>
                <a:defRPr/>
              </a:pPr>
              <a:t>‹#›</a:t>
            </a:fld>
            <a:endParaRPr lang="en-US" dirty="0"/>
          </a:p>
        </p:txBody>
      </p:sp>
    </p:spTree>
  </p:cSld>
  <p:clrMapOvr>
    <a:masterClrMapping/>
  </p:clrMapOvr>
  <p:transition spd="slow" advTm="5000">
    <p:fade/>
    <p:sndAc>
      <p:stSnd>
        <p:snd r:embed="rId1" name="breez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dirty="0"/>
          </a:p>
        </p:txBody>
      </p:sp>
      <p:sp>
        <p:nvSpPr>
          <p:cNvPr id="6" name="Rectangle 7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1"/>
          <p:cNvSpPr>
            <a:spLocks noGrp="1" noChangeArrowheads="1"/>
          </p:cNvSpPr>
          <p:nvPr>
            <p:ph type="sldNum" sz="quarter" idx="12"/>
          </p:nvPr>
        </p:nvSpPr>
        <p:spPr>
          <a:ln/>
        </p:spPr>
        <p:txBody>
          <a:bodyPr/>
          <a:lstStyle>
            <a:lvl1pPr>
              <a:defRPr/>
            </a:lvl1pPr>
          </a:lstStyle>
          <a:p>
            <a:pPr>
              <a:defRPr/>
            </a:pPr>
            <a:fld id="{99611442-A0A5-4AEA-9CAC-4DEF9B78CE43}" type="slidenum">
              <a:rPr lang="en-US"/>
              <a:pPr>
                <a:defRPr/>
              </a:pPr>
              <a:t>‹#›</a:t>
            </a:fld>
            <a:endParaRPr lang="en-US" dirty="0"/>
          </a:p>
        </p:txBody>
      </p:sp>
    </p:spTree>
  </p:cSld>
  <p:clrMapOvr>
    <a:masterClrMapping/>
  </p:clrMapOvr>
  <p:transition spd="slow" advTm="5000">
    <p:fade/>
    <p:sndAc>
      <p:stSnd>
        <p:snd r:embed="rId1" name="breez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dirty="0"/>
          </a:p>
        </p:txBody>
      </p:sp>
      <p:sp>
        <p:nvSpPr>
          <p:cNvPr id="6" name="Rectangle 7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1"/>
          <p:cNvSpPr>
            <a:spLocks noGrp="1" noChangeArrowheads="1"/>
          </p:cNvSpPr>
          <p:nvPr>
            <p:ph type="sldNum" sz="quarter" idx="12"/>
          </p:nvPr>
        </p:nvSpPr>
        <p:spPr>
          <a:ln/>
        </p:spPr>
        <p:txBody>
          <a:bodyPr/>
          <a:lstStyle>
            <a:lvl1pPr>
              <a:defRPr/>
            </a:lvl1pPr>
          </a:lstStyle>
          <a:p>
            <a:pPr>
              <a:defRPr/>
            </a:pPr>
            <a:fld id="{6384416B-1B6B-441B-8C11-C1E2AC31D2C4}" type="slidenum">
              <a:rPr lang="en-US"/>
              <a:pPr>
                <a:defRPr/>
              </a:pPr>
              <a:t>‹#›</a:t>
            </a:fld>
            <a:endParaRPr lang="en-US" dirty="0"/>
          </a:p>
        </p:txBody>
      </p:sp>
    </p:spTree>
  </p:cSld>
  <p:clrMapOvr>
    <a:masterClrMapping/>
  </p:clrMapOvr>
  <p:transition spd="slow" advTm="5000">
    <p:fade/>
    <p:sndAc>
      <p:stSnd>
        <p:snd r:embed="rId1" name="breez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n-US" dirty="0"/>
          </a:p>
        </p:txBody>
      </p:sp>
      <p:sp>
        <p:nvSpPr>
          <p:cNvPr id="7" name="Rectangle 70"/>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71"/>
          <p:cNvSpPr>
            <a:spLocks noGrp="1" noChangeArrowheads="1"/>
          </p:cNvSpPr>
          <p:nvPr>
            <p:ph type="sldNum" sz="quarter" idx="12"/>
          </p:nvPr>
        </p:nvSpPr>
        <p:spPr>
          <a:ln/>
        </p:spPr>
        <p:txBody>
          <a:bodyPr/>
          <a:lstStyle>
            <a:lvl1pPr>
              <a:defRPr/>
            </a:lvl1pPr>
          </a:lstStyle>
          <a:p>
            <a:pPr>
              <a:defRPr/>
            </a:pPr>
            <a:fld id="{9C953652-0331-4F7F-AF88-564720173800}" type="slidenum">
              <a:rPr lang="en-US"/>
              <a:pPr>
                <a:defRPr/>
              </a:pPr>
              <a:t>‹#›</a:t>
            </a:fld>
            <a:endParaRPr lang="en-US" dirty="0"/>
          </a:p>
        </p:txBody>
      </p:sp>
    </p:spTree>
  </p:cSld>
  <p:clrMapOvr>
    <a:masterClrMapping/>
  </p:clrMapOvr>
  <p:transition spd="slow" advTm="5000">
    <p:fade/>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3881FB7-DE0A-415D-9919-9F1058D31DCB}" type="slidenum">
              <a:rPr lang="en-US" smtClean="0"/>
              <a:pPr>
                <a:defRPr/>
              </a:pPr>
              <a:t>‹#›</a:t>
            </a:fld>
            <a:endParaRPr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B7FF793-B961-46DE-8D9C-AE64BE7C6214}"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fade/>
    <p:sndAc>
      <p:stSnd>
        <p:snd r:embed="rId1" name="breeze.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4F9AD6D-CDD1-4D20-99E1-A894F336EC45}" type="slidenum">
              <a:rPr lang="en-US" smtClean="0"/>
              <a:pPr>
                <a:defRPr/>
              </a:pPr>
              <a:t>‹#›</a:t>
            </a:fld>
            <a:endParaRPr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B42FF0F-401D-4050-83D0-EEB512BDF11D}" type="slidenum">
              <a:rPr lang="en-US" smtClean="0"/>
              <a:pPr>
                <a:defRPr/>
              </a:pPr>
              <a:t>‹#›</a:t>
            </a:fld>
            <a:endParaRPr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DC36CD0-B019-4A83-9D77-60E957EC069A}" type="slidenum">
              <a:rPr lang="en-US" smtClean="0"/>
              <a:pPr>
                <a:defRPr/>
              </a:pPr>
              <a:t>‹#›</a:t>
            </a:fld>
            <a:endParaRPr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626C1E9C-90F1-4239-AA92-79B5A119E33B}" type="slidenum">
              <a:rPr lang="en-US" smtClean="0"/>
              <a:pPr>
                <a:defRPr/>
              </a:pPr>
              <a:t>‹#›</a:t>
            </a:fld>
            <a:endParaRPr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00ED62B-6A35-4777-A20E-0941E38BE53E}" type="slidenum">
              <a:rPr lang="en-US" smtClean="0"/>
              <a:pPr>
                <a:defRPr/>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transition spd="slow">
    <p:fade/>
    <p:sndAc>
      <p:stSnd>
        <p:snd r:embed="rId1" name="breeze.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pPr>
              <a:defRPr/>
            </a:pPr>
            <a:fld id="{477CF868-FEBD-456E-B6CF-895FE8C16F41}"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fade/>
    <p:sndAc>
      <p:stSnd>
        <p:snd r:embed="rId1" name="breeze.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audio" Target="../media/audio1.wav"/><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F804237A-458D-42C4-BFFB-FBF54535F171}"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Lst>
  <p:transition spd="slow">
    <p:fade/>
    <p:sndAc>
      <p:stSnd>
        <p:snd r:embed="rId17" name="breeze.wav"/>
      </p:stSnd>
    </p:sndAc>
  </p:transition>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wsuper.edu/dl/loader.cfm?csModule=security/getfile&amp;pageid=19195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slide" Target="slide44.xml"/><Relationship Id="rId7" Type="http://schemas.openxmlformats.org/officeDocument/2006/relationships/image" Target="../media/image24.wmf"/><Relationship Id="rId2" Type="http://schemas.openxmlformats.org/officeDocument/2006/relationships/slide" Target="slide32.xml"/><Relationship Id="rId1" Type="http://schemas.openxmlformats.org/officeDocument/2006/relationships/slideLayout" Target="../slideLayouts/slideLayout12.xml"/><Relationship Id="rId6" Type="http://schemas.openxmlformats.org/officeDocument/2006/relationships/image" Target="../media/image23.wmf"/><Relationship Id="rId5" Type="http://schemas.openxmlformats.org/officeDocument/2006/relationships/slide" Target="slide47.xml"/><Relationship Id="rId4" Type="http://schemas.openxmlformats.org/officeDocument/2006/relationships/slide" Target="slide41.xml"/><Relationship Id="rId9" Type="http://schemas.openxmlformats.org/officeDocument/2006/relationships/image" Target="../media/image26.wmf"/></Relationships>
</file>

<file path=ppt/slides/_rels/slide32.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hyperlink" Target="http://cstep.csumb.edu/Obj_tutorial/bloomwheel.html"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wm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31848"/>
            <a:ext cx="8077200" cy="1673352"/>
          </a:xfrm>
        </p:spPr>
        <p:txBody>
          <a:bodyPr/>
          <a:lstStyle/>
          <a:p>
            <a:pPr eaLnBrk="1" hangingPunct="1">
              <a:defRPr/>
            </a:pPr>
            <a:r>
              <a:rPr lang="en-US" dirty="0" smtClean="0"/>
              <a:t>Writing Instructional Objectives</a:t>
            </a:r>
          </a:p>
        </p:txBody>
      </p:sp>
      <p:sp>
        <p:nvSpPr>
          <p:cNvPr id="2051" name="Rectangle 3"/>
          <p:cNvSpPr>
            <a:spLocks noGrp="1" noChangeArrowheads="1"/>
          </p:cNvSpPr>
          <p:nvPr>
            <p:ph type="subTitle" idx="1"/>
          </p:nvPr>
        </p:nvSpPr>
        <p:spPr>
          <a:xfrm>
            <a:off x="685800" y="1447800"/>
            <a:ext cx="4419600" cy="356616"/>
          </a:xfrm>
        </p:spPr>
        <p:txBody>
          <a:bodyPr/>
          <a:lstStyle/>
          <a:p>
            <a:pPr eaLnBrk="1" hangingPunct="1">
              <a:defRPr/>
            </a:pPr>
            <a:r>
              <a:rPr lang="en-US" dirty="0" smtClean="0"/>
              <a:t>Guidelines for Effective Lesson Planning</a:t>
            </a:r>
          </a:p>
        </p:txBody>
      </p:sp>
      <p:sp>
        <p:nvSpPr>
          <p:cNvPr id="3076" name="Rectangle 6"/>
          <p:cNvSpPr>
            <a:spLocks noChangeArrowheads="1"/>
          </p:cNvSpPr>
          <p:nvPr/>
        </p:nvSpPr>
        <p:spPr bwMode="auto">
          <a:xfrm>
            <a:off x="381000" y="5486400"/>
            <a:ext cx="8458200" cy="1200329"/>
          </a:xfrm>
          <a:prstGeom prst="rect">
            <a:avLst/>
          </a:prstGeom>
          <a:noFill/>
          <a:ln w="9525">
            <a:noFill/>
            <a:miter lim="800000"/>
            <a:headEnd/>
            <a:tailEnd/>
          </a:ln>
        </p:spPr>
        <p:txBody>
          <a:bodyPr>
            <a:spAutoFit/>
          </a:bodyPr>
          <a:lstStyle/>
          <a:p>
            <a:r>
              <a:rPr lang="en-US" dirty="0"/>
              <a:t>Original Power Point from: </a:t>
            </a:r>
            <a:r>
              <a:rPr lang="en-US" u="sng" dirty="0">
                <a:hlinkClick r:id="rId2"/>
              </a:rPr>
              <a:t>http://</a:t>
            </a:r>
            <a:r>
              <a:rPr lang="en-US" u="sng" dirty="0" smtClean="0">
                <a:hlinkClick r:id="rId2"/>
              </a:rPr>
              <a:t>www.uwsuper.edu/dl/loader.cfm?csModule=security/getfile&amp;pageid=191952</a:t>
            </a:r>
            <a:endParaRPr lang="en-US" u="sng" dirty="0" smtClean="0"/>
          </a:p>
          <a:p>
            <a:endParaRPr lang="en-US" u="sng" dirty="0"/>
          </a:p>
          <a:p>
            <a:r>
              <a:rPr lang="en-US" dirty="0" smtClean="0"/>
              <a:t>Edited by Cynthia </a:t>
            </a:r>
            <a:r>
              <a:rPr lang="en-US" smtClean="0"/>
              <a:t>Hendricks for ECEP </a:t>
            </a:r>
            <a:endParaRPr lang="en-US" dirty="0"/>
          </a:p>
        </p:txBody>
      </p:sp>
    </p:spTree>
  </p:cSld>
  <p:clrMapOvr>
    <a:masterClrMapping/>
  </p:clrMapOvr>
  <p:transition spd="slow" advClick="0" advTm="264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pPr eaLnBrk="1" hangingPunct="1">
              <a:defRPr/>
            </a:pPr>
            <a:r>
              <a:rPr lang="en-US" dirty="0" smtClean="0"/>
              <a:t>Task Analysis</a:t>
            </a:r>
          </a:p>
        </p:txBody>
      </p:sp>
      <p:sp>
        <p:nvSpPr>
          <p:cNvPr id="41989" name="Rectangle 5"/>
          <p:cNvSpPr>
            <a:spLocks noGrp="1" noChangeArrowheads="1"/>
          </p:cNvSpPr>
          <p:nvPr>
            <p:ph type="body" sz="half" idx="1"/>
          </p:nvPr>
        </p:nvSpPr>
        <p:spPr/>
        <p:txBody>
          <a:bodyPr/>
          <a:lstStyle/>
          <a:p>
            <a:pPr eaLnBrk="1" hangingPunct="1">
              <a:defRPr/>
            </a:pPr>
            <a:r>
              <a:rPr lang="en-US" sz="2800" dirty="0" smtClean="0"/>
              <a:t>Writing instructional objectives for a complex goal such as problem-solving or critical thinking requires completion of a task analysis.</a:t>
            </a:r>
          </a:p>
        </p:txBody>
      </p:sp>
      <p:pic>
        <p:nvPicPr>
          <p:cNvPr id="13316" name="Picture 9" descr="NBPTS_Task_Analysis"/>
          <p:cNvPicPr>
            <a:picLocks noGrp="1" noChangeAspect="1" noChangeArrowheads="1"/>
          </p:cNvPicPr>
          <p:nvPr>
            <p:ph type="clipArt" sz="half" idx="2"/>
          </p:nvPr>
        </p:nvPicPr>
        <p:blipFill>
          <a:blip r:embed="rId2" cstate="print"/>
          <a:srcRect/>
          <a:stretch>
            <a:fillRect/>
          </a:stretch>
        </p:blipFill>
        <p:spPr>
          <a:xfrm>
            <a:off x="4038600" y="1524000"/>
            <a:ext cx="5105400" cy="5334000"/>
          </a:xfrm>
          <a:noFill/>
        </p:spPr>
      </p:pic>
    </p:spTree>
  </p:cSld>
  <p:clrMapOvr>
    <a:masterClrMapping/>
  </p:clrMapOvr>
  <p:transition spd="slow" advTm="6464">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pPr eaLnBrk="1" hangingPunct="1">
              <a:defRPr/>
            </a:pPr>
            <a:r>
              <a:rPr lang="en-US" dirty="0" smtClean="0"/>
              <a:t>Task Analysis</a:t>
            </a:r>
          </a:p>
        </p:txBody>
      </p:sp>
      <p:sp>
        <p:nvSpPr>
          <p:cNvPr id="44037" name="Rectangle 5"/>
          <p:cNvSpPr>
            <a:spLocks noGrp="1" noChangeArrowheads="1"/>
          </p:cNvSpPr>
          <p:nvPr>
            <p:ph sz="half" idx="1"/>
          </p:nvPr>
        </p:nvSpPr>
        <p:spPr/>
        <p:txBody>
          <a:bodyPr/>
          <a:lstStyle/>
          <a:p>
            <a:pPr eaLnBrk="1" hangingPunct="1">
              <a:defRPr/>
            </a:pPr>
            <a:r>
              <a:rPr lang="en-US" dirty="0" smtClean="0"/>
              <a:t>Consider this educational goal.</a:t>
            </a:r>
          </a:p>
        </p:txBody>
      </p:sp>
      <p:sp>
        <p:nvSpPr>
          <p:cNvPr id="44038" name="Rectangle 6"/>
          <p:cNvSpPr>
            <a:spLocks noGrp="1" noChangeArrowheads="1"/>
          </p:cNvSpPr>
          <p:nvPr>
            <p:ph sz="half" idx="2"/>
          </p:nvPr>
        </p:nvSpPr>
        <p:spPr/>
        <p:txBody>
          <a:bodyPr/>
          <a:lstStyle/>
          <a:p>
            <a:pPr eaLnBrk="1" hangingPunct="1">
              <a:defRPr/>
            </a:pPr>
            <a:r>
              <a:rPr lang="en-US" dirty="0" smtClean="0"/>
              <a:t>SL.K.6. Speak audibly and express thoughts, feelings, and ideas clearly.</a:t>
            </a:r>
          </a:p>
          <a:p>
            <a:pPr eaLnBrk="1" hangingPunct="1">
              <a:defRPr/>
            </a:pPr>
            <a:r>
              <a:rPr lang="en-US" dirty="0"/>
              <a:t> </a:t>
            </a:r>
            <a:r>
              <a:rPr lang="en-US" dirty="0" smtClean="0"/>
              <a:t>LD 3.1 Communicates using social and conversational rules.</a:t>
            </a:r>
          </a:p>
        </p:txBody>
      </p:sp>
    </p:spTree>
  </p:cSld>
  <p:clrMapOvr>
    <a:masterClrMapping/>
  </p:clrMapOvr>
  <p:transition spd="slow" advTm="2576">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dirty="0" smtClean="0"/>
              <a:t>Task Analysis	</a:t>
            </a:r>
          </a:p>
        </p:txBody>
      </p:sp>
      <p:sp>
        <p:nvSpPr>
          <p:cNvPr id="46083" name="Rectangle 3"/>
          <p:cNvSpPr>
            <a:spLocks noGrp="1" noChangeArrowheads="1"/>
          </p:cNvSpPr>
          <p:nvPr>
            <p:ph idx="1"/>
          </p:nvPr>
        </p:nvSpPr>
        <p:spPr/>
        <p:txBody>
          <a:bodyPr/>
          <a:lstStyle/>
          <a:p>
            <a:pPr eaLnBrk="1" hangingPunct="1">
              <a:defRPr/>
            </a:pPr>
            <a:r>
              <a:rPr lang="en-US" dirty="0" smtClean="0"/>
              <a:t>What must a student be able to do to complete this task?</a:t>
            </a:r>
          </a:p>
        </p:txBody>
      </p:sp>
    </p:spTree>
  </p:cSld>
  <p:clrMapOvr>
    <a:masterClrMapping/>
  </p:clrMapOvr>
  <p:transition spd="slow" advTm="264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dirty="0" smtClean="0"/>
              <a:t>Task Analysis</a:t>
            </a:r>
          </a:p>
        </p:txBody>
      </p:sp>
      <p:sp>
        <p:nvSpPr>
          <p:cNvPr id="47107" name="Rectangle 3"/>
          <p:cNvSpPr>
            <a:spLocks noGrp="1" noChangeArrowheads="1"/>
          </p:cNvSpPr>
          <p:nvPr>
            <p:ph idx="1"/>
          </p:nvPr>
        </p:nvSpPr>
        <p:spPr/>
        <p:txBody>
          <a:bodyPr/>
          <a:lstStyle/>
          <a:p>
            <a:pPr eaLnBrk="1" hangingPunct="1">
              <a:defRPr/>
            </a:pPr>
            <a:r>
              <a:rPr lang="en-US" dirty="0"/>
              <a:t> </a:t>
            </a:r>
            <a:r>
              <a:rPr lang="en-US" dirty="0" smtClean="0"/>
              <a:t>Speak audibly and express thoughts, feelings, and ideas clearly.</a:t>
            </a:r>
          </a:p>
          <a:p>
            <a:pPr lvl="1" eaLnBrk="1" hangingPunct="1">
              <a:defRPr/>
            </a:pPr>
            <a:r>
              <a:rPr lang="en-US" dirty="0" smtClean="0"/>
              <a:t>Students are able to distinguish parts of speech.</a:t>
            </a:r>
          </a:p>
          <a:p>
            <a:pPr lvl="1" eaLnBrk="1" hangingPunct="1">
              <a:defRPr/>
            </a:pPr>
            <a:r>
              <a:rPr lang="en-US" dirty="0" smtClean="0"/>
              <a:t>Students are able to use sentences that are three or four words long.</a:t>
            </a:r>
          </a:p>
          <a:p>
            <a:pPr lvl="1" eaLnBrk="1" hangingPunct="1">
              <a:defRPr/>
            </a:pPr>
            <a:r>
              <a:rPr lang="en-US" dirty="0" smtClean="0"/>
              <a:t>Students are able to distinguish a complete thought.</a:t>
            </a:r>
          </a:p>
          <a:p>
            <a:pPr lvl="1" eaLnBrk="1" hangingPunct="1">
              <a:buFont typeface="Wingdings" pitchFamily="2" charset="2"/>
              <a:buNone/>
              <a:defRPr/>
            </a:pPr>
            <a:endParaRPr lang="en-US" dirty="0" smtClean="0"/>
          </a:p>
        </p:txBody>
      </p:sp>
    </p:spTree>
  </p:cSld>
  <p:clrMapOvr>
    <a:masterClrMapping/>
  </p:clrMapOvr>
  <p:transition spd="slow" advTm="7616">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defRPr/>
            </a:pPr>
            <a:r>
              <a:rPr lang="en-US" sz="4000" dirty="0" smtClean="0"/>
              <a:t>Task Analysis: </a:t>
            </a:r>
            <a:br>
              <a:rPr lang="en-US" sz="4000" dirty="0" smtClean="0"/>
            </a:br>
            <a:r>
              <a:rPr lang="en-US" sz="4000" dirty="0" smtClean="0"/>
              <a:t>Determining Student Abilities	</a:t>
            </a:r>
          </a:p>
        </p:txBody>
      </p:sp>
      <p:sp>
        <p:nvSpPr>
          <p:cNvPr id="49155" name="Rectangle 3"/>
          <p:cNvSpPr>
            <a:spLocks noGrp="1" noChangeArrowheads="1"/>
          </p:cNvSpPr>
          <p:nvPr>
            <p:ph type="body" sz="half" idx="1"/>
          </p:nvPr>
        </p:nvSpPr>
        <p:spPr>
          <a:xfrm>
            <a:off x="228600" y="1646237"/>
            <a:ext cx="4038600" cy="4525963"/>
          </a:xfrm>
        </p:spPr>
        <p:txBody>
          <a:bodyPr/>
          <a:lstStyle/>
          <a:p>
            <a:pPr eaLnBrk="1" hangingPunct="1">
              <a:lnSpc>
                <a:spcPct val="90000"/>
              </a:lnSpc>
              <a:defRPr/>
            </a:pPr>
            <a:r>
              <a:rPr lang="en-US" sz="2800" dirty="0" smtClean="0"/>
              <a:t>After the task analysis is complete, you need to determine which tasks students have already mastered and which they continue to need work. This is often referred to as formative evaluation or formative assessment.</a:t>
            </a:r>
          </a:p>
        </p:txBody>
      </p:sp>
      <p:pic>
        <p:nvPicPr>
          <p:cNvPr id="18436" name="Picture 12" descr="Sentence"/>
          <p:cNvPicPr>
            <a:picLocks noGrp="1" noChangeAspect="1" noChangeArrowheads="1"/>
          </p:cNvPicPr>
          <p:nvPr>
            <p:ph type="clipArt" sz="half" idx="2"/>
          </p:nvPr>
        </p:nvPicPr>
        <p:blipFill>
          <a:blip r:embed="rId2" cstate="print"/>
          <a:srcRect/>
          <a:stretch>
            <a:fillRect/>
          </a:stretch>
        </p:blipFill>
        <p:spPr>
          <a:xfrm>
            <a:off x="4495800" y="1676400"/>
            <a:ext cx="4648200" cy="3751263"/>
          </a:xfrm>
          <a:noFill/>
        </p:spPr>
      </p:pic>
    </p:spTree>
  </p:cSld>
  <p:clrMapOvr>
    <a:masterClrMapping/>
  </p:clrMapOvr>
  <p:transition spd="slow" advTm="12352">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9" name="Rectangle 7"/>
          <p:cNvSpPr>
            <a:spLocks noGrp="1" noChangeArrowheads="1"/>
          </p:cNvSpPr>
          <p:nvPr>
            <p:ph type="title"/>
          </p:nvPr>
        </p:nvSpPr>
        <p:spPr/>
        <p:txBody>
          <a:bodyPr/>
          <a:lstStyle/>
          <a:p>
            <a:pPr eaLnBrk="1" hangingPunct="1">
              <a:defRPr/>
            </a:pPr>
            <a:r>
              <a:rPr lang="en-US" dirty="0" smtClean="0"/>
              <a:t>Writing Instructional Objectives</a:t>
            </a:r>
          </a:p>
        </p:txBody>
      </p:sp>
      <p:sp>
        <p:nvSpPr>
          <p:cNvPr id="54280" name="Rectangle 8"/>
          <p:cNvSpPr>
            <a:spLocks noGrp="1" noChangeArrowheads="1"/>
          </p:cNvSpPr>
          <p:nvPr>
            <p:ph type="body" sz="half" idx="1"/>
          </p:nvPr>
        </p:nvSpPr>
        <p:spPr/>
        <p:txBody>
          <a:bodyPr/>
          <a:lstStyle/>
          <a:p>
            <a:pPr eaLnBrk="1" hangingPunct="1">
              <a:defRPr/>
            </a:pPr>
            <a:r>
              <a:rPr lang="en-US" sz="2800" dirty="0" smtClean="0"/>
              <a:t>Think about what a student who achieved the objective would look like.</a:t>
            </a:r>
          </a:p>
          <a:p>
            <a:pPr eaLnBrk="1" hangingPunct="1">
              <a:buFont typeface="Wingdings" pitchFamily="2" charset="2"/>
              <a:buNone/>
              <a:defRPr/>
            </a:pPr>
            <a:endParaRPr lang="en-US" sz="2800" dirty="0" smtClean="0"/>
          </a:p>
        </p:txBody>
      </p:sp>
      <p:pic>
        <p:nvPicPr>
          <p:cNvPr id="19460" name="Picture 10" descr="u3cpdlri[1]"/>
          <p:cNvPicPr>
            <a:picLocks noGrp="1" noChangeAspect="1" noChangeArrowheads="1"/>
          </p:cNvPicPr>
          <p:nvPr>
            <p:ph type="clipArt" sz="half" idx="2"/>
          </p:nvPr>
        </p:nvPicPr>
        <p:blipFill>
          <a:blip r:embed="rId2" cstate="print"/>
          <a:srcRect/>
          <a:stretch>
            <a:fillRect/>
          </a:stretch>
        </p:blipFill>
        <p:spPr>
          <a:xfrm>
            <a:off x="5334000" y="1752600"/>
            <a:ext cx="2743200" cy="3124200"/>
          </a:xfrm>
        </p:spPr>
      </p:pic>
    </p:spTree>
  </p:cSld>
  <p:clrMapOvr>
    <a:masterClrMapping/>
  </p:clrMapOvr>
  <p:transition spd="slow" advTm="2816">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pPr eaLnBrk="1" hangingPunct="1">
              <a:defRPr/>
            </a:pPr>
            <a:r>
              <a:rPr lang="en-US" sz="4000" dirty="0" smtClean="0"/>
              <a:t>Writing Instructional Objectives	</a:t>
            </a:r>
          </a:p>
        </p:txBody>
      </p:sp>
      <p:sp>
        <p:nvSpPr>
          <p:cNvPr id="57349" name="Rectangle 5"/>
          <p:cNvSpPr>
            <a:spLocks noGrp="1" noChangeArrowheads="1"/>
          </p:cNvSpPr>
          <p:nvPr>
            <p:ph sz="half" idx="1"/>
          </p:nvPr>
        </p:nvSpPr>
        <p:spPr/>
        <p:txBody>
          <a:bodyPr/>
          <a:lstStyle/>
          <a:p>
            <a:pPr eaLnBrk="1" hangingPunct="1">
              <a:defRPr/>
            </a:pPr>
            <a:r>
              <a:rPr lang="en-US" dirty="0" smtClean="0"/>
              <a:t>A student  who can write a complete sentence can …</a:t>
            </a:r>
          </a:p>
        </p:txBody>
      </p:sp>
      <p:sp>
        <p:nvSpPr>
          <p:cNvPr id="57350" name="Rectangle 6"/>
          <p:cNvSpPr>
            <a:spLocks noGrp="1" noChangeArrowheads="1"/>
          </p:cNvSpPr>
          <p:nvPr>
            <p:ph sz="half" idx="2"/>
          </p:nvPr>
        </p:nvSpPr>
        <p:spPr/>
        <p:txBody>
          <a:bodyPr/>
          <a:lstStyle/>
          <a:p>
            <a:pPr lvl="1" eaLnBrk="1" hangingPunct="1">
              <a:defRPr/>
            </a:pPr>
            <a:r>
              <a:rPr lang="en-US" dirty="0" smtClean="0"/>
              <a:t>Distinguish a complete thought</a:t>
            </a:r>
          </a:p>
          <a:p>
            <a:pPr lvl="1" eaLnBrk="1" hangingPunct="1">
              <a:defRPr/>
            </a:pPr>
            <a:r>
              <a:rPr lang="en-US" dirty="0" smtClean="0"/>
              <a:t>Distinguish a phrase from a clause</a:t>
            </a:r>
          </a:p>
          <a:p>
            <a:pPr lvl="1" eaLnBrk="1" hangingPunct="1">
              <a:defRPr/>
            </a:pPr>
            <a:r>
              <a:rPr lang="en-US" dirty="0" smtClean="0"/>
              <a:t>Express a complete thought in a sentence</a:t>
            </a:r>
          </a:p>
        </p:txBody>
      </p:sp>
    </p:spTree>
  </p:cSld>
  <p:clrMapOvr>
    <a:masterClrMapping/>
  </p:clrMapOvr>
  <p:transition spd="slow" advTm="8192">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dirty="0" smtClean="0"/>
              <a:t>Writing Instructional Objectives</a:t>
            </a:r>
          </a:p>
        </p:txBody>
      </p:sp>
      <p:sp>
        <p:nvSpPr>
          <p:cNvPr id="98308" name="Rectangle 4"/>
          <p:cNvSpPr>
            <a:spLocks noGrp="1" noChangeArrowheads="1"/>
          </p:cNvSpPr>
          <p:nvPr>
            <p:ph type="body" sz="half" idx="1"/>
          </p:nvPr>
        </p:nvSpPr>
        <p:spPr/>
        <p:txBody>
          <a:bodyPr/>
          <a:lstStyle/>
          <a:p>
            <a:pPr eaLnBrk="1" hangingPunct="1">
              <a:defRPr/>
            </a:pPr>
            <a:r>
              <a:rPr lang="en-US" sz="2800" dirty="0" smtClean="0"/>
              <a:t>Now think about what the students in your class can do. </a:t>
            </a:r>
          </a:p>
        </p:txBody>
      </p:sp>
      <p:pic>
        <p:nvPicPr>
          <p:cNvPr id="21508" name="Picture 6" descr="u3cpdlri[1]"/>
          <p:cNvPicPr>
            <a:picLocks noGrp="1" noChangeAspect="1" noChangeArrowheads="1"/>
          </p:cNvPicPr>
          <p:nvPr>
            <p:ph type="clipArt" sz="half" idx="2"/>
          </p:nvPr>
        </p:nvPicPr>
        <p:blipFill>
          <a:blip r:embed="rId2" cstate="print"/>
          <a:srcRect/>
          <a:stretch>
            <a:fillRect/>
          </a:stretch>
        </p:blipFill>
        <p:spPr>
          <a:xfrm>
            <a:off x="5187950" y="1676400"/>
            <a:ext cx="3300413" cy="3962400"/>
          </a:xfrm>
        </p:spPr>
      </p:pic>
    </p:spTree>
  </p:cSld>
  <p:clrMapOvr>
    <a:masterClrMapping/>
  </p:clrMapOvr>
  <p:transition spd="slow" advTm="28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dirty="0" smtClean="0"/>
              <a:t>Writing Instructional Objectives</a:t>
            </a:r>
          </a:p>
        </p:txBody>
      </p:sp>
      <p:sp>
        <p:nvSpPr>
          <p:cNvPr id="100356" name="Rectangle 4"/>
          <p:cNvSpPr>
            <a:spLocks noGrp="1" noChangeArrowheads="1"/>
          </p:cNvSpPr>
          <p:nvPr>
            <p:ph type="body" sz="half" idx="1"/>
          </p:nvPr>
        </p:nvSpPr>
        <p:spPr/>
        <p:txBody>
          <a:bodyPr/>
          <a:lstStyle/>
          <a:p>
            <a:pPr eaLnBrk="1" hangingPunct="1">
              <a:defRPr/>
            </a:pPr>
            <a:r>
              <a:rPr lang="en-US" sz="2800" dirty="0" smtClean="0"/>
              <a:t>Now you should have an idea of the learning tasks to establish for your students. </a:t>
            </a:r>
          </a:p>
          <a:p>
            <a:pPr eaLnBrk="1" hangingPunct="1">
              <a:defRPr/>
            </a:pPr>
            <a:r>
              <a:rPr lang="en-US" sz="2800" dirty="0" smtClean="0"/>
              <a:t>You may need to make modifications for struggling and/or advanced learners.</a:t>
            </a:r>
          </a:p>
          <a:p>
            <a:pPr eaLnBrk="1" hangingPunct="1">
              <a:defRPr/>
            </a:pPr>
            <a:endParaRPr lang="en-US" sz="2800" dirty="0" smtClean="0"/>
          </a:p>
        </p:txBody>
      </p:sp>
      <p:pic>
        <p:nvPicPr>
          <p:cNvPr id="22532" name="Picture 6" descr="u3cpdlri[1]"/>
          <p:cNvPicPr>
            <a:picLocks noGrp="1" noChangeAspect="1" noChangeArrowheads="1"/>
          </p:cNvPicPr>
          <p:nvPr>
            <p:ph type="clipArt" sz="half" idx="2"/>
          </p:nvPr>
        </p:nvPicPr>
        <p:blipFill>
          <a:blip r:embed="rId2" cstate="print"/>
          <a:srcRect/>
          <a:stretch>
            <a:fillRect/>
          </a:stretch>
        </p:blipFill>
        <p:spPr>
          <a:xfrm>
            <a:off x="5314950" y="1905000"/>
            <a:ext cx="2982913" cy="3581400"/>
          </a:xfrm>
        </p:spPr>
      </p:pic>
    </p:spTree>
  </p:cSld>
  <p:clrMapOvr>
    <a:masterClrMapping/>
  </p:clrMapOvr>
  <p:transition spd="slow" advTm="384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z="4000" dirty="0" smtClean="0"/>
              <a:t>Writing Instructional Objectives	</a:t>
            </a:r>
          </a:p>
        </p:txBody>
      </p:sp>
      <p:sp>
        <p:nvSpPr>
          <p:cNvPr id="61443" name="Rectangle 3"/>
          <p:cNvSpPr>
            <a:spLocks noGrp="1" noChangeArrowheads="1"/>
          </p:cNvSpPr>
          <p:nvPr>
            <p:ph type="body" sz="half" idx="1"/>
          </p:nvPr>
        </p:nvSpPr>
        <p:spPr/>
        <p:txBody>
          <a:bodyPr/>
          <a:lstStyle/>
          <a:p>
            <a:pPr eaLnBrk="1" hangingPunct="1">
              <a:defRPr/>
            </a:pPr>
            <a:r>
              <a:rPr lang="en-US" sz="2800" dirty="0" smtClean="0"/>
              <a:t>The sample of tasks you select should reflect the level at which students are operating in the cognitive, psychomotor, and/or affective domains.</a:t>
            </a:r>
          </a:p>
        </p:txBody>
      </p:sp>
      <p:pic>
        <p:nvPicPr>
          <p:cNvPr id="30724" name="Picture 5" descr="students playing"/>
          <p:cNvPicPr>
            <a:picLocks noGrp="1" noChangeAspect="1" noChangeArrowheads="1"/>
          </p:cNvPicPr>
          <p:nvPr>
            <p:ph type="clipArt" sz="half" idx="2"/>
          </p:nvPr>
        </p:nvPicPr>
        <p:blipFill>
          <a:blip r:embed="rId2" cstate="print"/>
          <a:stretch>
            <a:fillRect/>
          </a:stretch>
        </p:blipFill>
        <p:spPr>
          <a:xfrm>
            <a:off x="4870450" y="2516981"/>
            <a:ext cx="3594100" cy="2692400"/>
          </a:xfrm>
          <a:noFill/>
        </p:spPr>
      </p:pic>
    </p:spTree>
  </p:cSld>
  <p:clrMapOvr>
    <a:masterClrMapping/>
  </p:clrMapOvr>
  <p:transition spd="slow" advTm="6464">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pPr eaLnBrk="1" hangingPunct="1">
              <a:defRPr/>
            </a:pPr>
            <a:r>
              <a:rPr lang="en-US" dirty="0" smtClean="0"/>
              <a:t>Instructional Goals	</a:t>
            </a:r>
          </a:p>
        </p:txBody>
      </p:sp>
      <p:sp>
        <p:nvSpPr>
          <p:cNvPr id="22533" name="Rectangle 5"/>
          <p:cNvSpPr>
            <a:spLocks noGrp="1" noChangeArrowheads="1"/>
          </p:cNvSpPr>
          <p:nvPr>
            <p:ph type="body" sz="half" idx="1"/>
          </p:nvPr>
        </p:nvSpPr>
        <p:spPr/>
        <p:txBody>
          <a:bodyPr/>
          <a:lstStyle/>
          <a:p>
            <a:pPr eaLnBrk="1" hangingPunct="1">
              <a:defRPr/>
            </a:pPr>
            <a:r>
              <a:rPr lang="en-US" sz="2800" dirty="0" smtClean="0"/>
              <a:t>Before beginning to write your instructional objective(s), consider the larger educational goal to which the objective leads.</a:t>
            </a:r>
          </a:p>
        </p:txBody>
      </p:sp>
      <p:pic>
        <p:nvPicPr>
          <p:cNvPr id="4100" name="Picture 7" descr="uede3_if[1]"/>
          <p:cNvPicPr>
            <a:picLocks noGrp="1" noChangeAspect="1" noChangeArrowheads="1"/>
          </p:cNvPicPr>
          <p:nvPr>
            <p:ph type="clipArt" sz="half" idx="2"/>
          </p:nvPr>
        </p:nvPicPr>
        <p:blipFill>
          <a:blip r:embed="rId2" cstate="print"/>
          <a:srcRect/>
          <a:stretch>
            <a:fillRect/>
          </a:stretch>
        </p:blipFill>
        <p:spPr>
          <a:xfrm>
            <a:off x="3962400" y="2209800"/>
            <a:ext cx="4902200" cy="4273550"/>
          </a:xfrm>
        </p:spPr>
      </p:pic>
    </p:spTree>
  </p:cSld>
  <p:clrMapOvr>
    <a:masterClrMapping/>
  </p:clrMapOvr>
  <p:transition spd="slow" advTm="46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z="4000" dirty="0" smtClean="0"/>
              <a:t>Writing Instructional Objectives	</a:t>
            </a:r>
          </a:p>
        </p:txBody>
      </p:sp>
      <p:sp>
        <p:nvSpPr>
          <p:cNvPr id="68611" name="Rectangle 3"/>
          <p:cNvSpPr>
            <a:spLocks noGrp="1" noChangeArrowheads="1"/>
          </p:cNvSpPr>
          <p:nvPr>
            <p:ph idx="1"/>
          </p:nvPr>
        </p:nvSpPr>
        <p:spPr/>
        <p:txBody>
          <a:bodyPr/>
          <a:lstStyle/>
          <a:p>
            <a:pPr eaLnBrk="1" hangingPunct="1">
              <a:defRPr/>
            </a:pPr>
            <a:r>
              <a:rPr lang="en-US" dirty="0" smtClean="0"/>
              <a:t>As you write instructional objectives, you should remember the following :</a:t>
            </a:r>
          </a:p>
          <a:p>
            <a:pPr eaLnBrk="1" hangingPunct="1">
              <a:buFont typeface="Wingdings" pitchFamily="2" charset="2"/>
              <a:buNone/>
              <a:defRPr/>
            </a:pPr>
            <a:endParaRPr lang="en-US" dirty="0" smtClean="0"/>
          </a:p>
        </p:txBody>
      </p:sp>
    </p:spTree>
  </p:cSld>
  <p:clrMapOvr>
    <a:masterClrMapping/>
  </p:clrMapOvr>
  <p:transition spd="slow" advTm="2208">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	</a:t>
            </a:r>
          </a:p>
        </p:txBody>
      </p:sp>
      <p:sp>
        <p:nvSpPr>
          <p:cNvPr id="69639" name="Rectangle 7"/>
          <p:cNvSpPr>
            <a:spLocks noGrp="1" noChangeArrowheads="1"/>
          </p:cNvSpPr>
          <p:nvPr>
            <p:ph type="body" sz="half" idx="1"/>
          </p:nvPr>
        </p:nvSpPr>
        <p:spPr/>
        <p:txBody>
          <a:bodyPr/>
          <a:lstStyle/>
          <a:p>
            <a:pPr eaLnBrk="1" hangingPunct="1">
              <a:defRPr/>
            </a:pPr>
            <a:r>
              <a:rPr lang="en-US" sz="2800" dirty="0" smtClean="0"/>
              <a:t>Instructional objectives guide the use of instructional activities</a:t>
            </a:r>
          </a:p>
        </p:txBody>
      </p:sp>
      <p:pic>
        <p:nvPicPr>
          <p:cNvPr id="38916" name="Picture 11" descr="j0292098"/>
          <p:cNvPicPr>
            <a:picLocks noGrp="1" noChangeAspect="1" noChangeArrowheads="1"/>
          </p:cNvPicPr>
          <p:nvPr>
            <p:ph type="clipArt" sz="half" idx="2"/>
          </p:nvPr>
        </p:nvPicPr>
        <p:blipFill>
          <a:blip r:embed="rId2" cstate="print"/>
          <a:srcRect/>
          <a:stretch>
            <a:fillRect/>
          </a:stretch>
        </p:blipFill>
        <p:spPr>
          <a:xfrm>
            <a:off x="5249863" y="1752600"/>
            <a:ext cx="3176587" cy="3810000"/>
          </a:xfrm>
        </p:spPr>
      </p:pic>
    </p:spTree>
  </p:cSld>
  <p:clrMapOvr>
    <a:masterClrMapping/>
  </p:clrMapOvr>
  <p:transition spd="slow" advTm="2816">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1" name="Rectangle 7"/>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a:t>
            </a:r>
          </a:p>
        </p:txBody>
      </p:sp>
      <p:sp>
        <p:nvSpPr>
          <p:cNvPr id="72712" name="Rectangle 8"/>
          <p:cNvSpPr>
            <a:spLocks noGrp="1" noChangeArrowheads="1"/>
          </p:cNvSpPr>
          <p:nvPr>
            <p:ph type="body" sz="half" idx="1"/>
          </p:nvPr>
        </p:nvSpPr>
        <p:spPr/>
        <p:txBody>
          <a:bodyPr/>
          <a:lstStyle/>
          <a:p>
            <a:pPr eaLnBrk="1" hangingPunct="1">
              <a:defRPr/>
            </a:pPr>
            <a:r>
              <a:rPr lang="en-US" sz="2800" dirty="0" smtClean="0"/>
              <a:t>Instructional objectives guide the selection of instructional resources </a:t>
            </a:r>
          </a:p>
          <a:p>
            <a:pPr eaLnBrk="1" hangingPunct="1">
              <a:defRPr/>
            </a:pPr>
            <a:r>
              <a:rPr lang="en-US" sz="2800" dirty="0" smtClean="0"/>
              <a:t>Not Vice Versa</a:t>
            </a:r>
          </a:p>
        </p:txBody>
      </p:sp>
      <p:pic>
        <p:nvPicPr>
          <p:cNvPr id="39940" name="Picture 10" descr="textbooks"/>
          <p:cNvPicPr>
            <a:picLocks noGrp="1" noChangeAspect="1" noChangeArrowheads="1"/>
          </p:cNvPicPr>
          <p:nvPr>
            <p:ph type="clipArt" sz="half" idx="2"/>
          </p:nvPr>
        </p:nvPicPr>
        <p:blipFill>
          <a:blip r:embed="rId2" cstate="print"/>
          <a:srcRect/>
          <a:stretch>
            <a:fillRect/>
          </a:stretch>
        </p:blipFill>
        <p:spPr>
          <a:xfrm>
            <a:off x="4438320" y="1981200"/>
            <a:ext cx="4248480" cy="4419600"/>
          </a:xfrm>
          <a:noFill/>
        </p:spPr>
      </p:pic>
    </p:spTree>
  </p:cSld>
  <p:clrMapOvr>
    <a:masterClrMapping/>
  </p:clrMapOvr>
  <p:transition spd="slow" advTm="272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3" name="Rectangle 7"/>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a:t>
            </a:r>
          </a:p>
        </p:txBody>
      </p:sp>
      <p:pic>
        <p:nvPicPr>
          <p:cNvPr id="40964" name="Picture 10" descr="Elementary students"/>
          <p:cNvPicPr>
            <a:picLocks noGrp="1" noChangeAspect="1" noChangeArrowheads="1"/>
          </p:cNvPicPr>
          <p:nvPr>
            <p:ph type="clipArt" sz="half" idx="1"/>
          </p:nvPr>
        </p:nvPicPr>
        <p:blipFill>
          <a:blip r:embed="rId2" cstate="print"/>
          <a:srcRect/>
          <a:stretch>
            <a:fillRect/>
          </a:stretch>
        </p:blipFill>
        <p:spPr>
          <a:xfrm>
            <a:off x="609600" y="1905000"/>
            <a:ext cx="3657600" cy="3505200"/>
          </a:xfrm>
          <a:noFill/>
        </p:spPr>
      </p:pic>
      <p:sp>
        <p:nvSpPr>
          <p:cNvPr id="75785" name="Rectangle 9"/>
          <p:cNvSpPr>
            <a:spLocks noGrp="1" noChangeArrowheads="1"/>
          </p:cNvSpPr>
          <p:nvPr>
            <p:ph type="body" sz="half" idx="2"/>
          </p:nvPr>
        </p:nvSpPr>
        <p:spPr/>
        <p:txBody>
          <a:bodyPr/>
          <a:lstStyle/>
          <a:p>
            <a:pPr eaLnBrk="1" hangingPunct="1">
              <a:defRPr/>
            </a:pPr>
            <a:r>
              <a:rPr lang="en-US" sz="2800" dirty="0" smtClean="0"/>
              <a:t>Instructional objectives focus on </a:t>
            </a:r>
            <a:r>
              <a:rPr lang="en-US" sz="2800" b="1" u="sng" dirty="0" smtClean="0">
                <a:solidFill>
                  <a:schemeClr val="accent3">
                    <a:lumMod val="75000"/>
                  </a:schemeClr>
                </a:solidFill>
                <a:effectLst>
                  <a:outerShdw blurRad="38100" dist="38100" dir="2700000" algn="tl">
                    <a:srgbClr val="000000">
                      <a:alpha val="43137"/>
                    </a:srgbClr>
                  </a:outerShdw>
                </a:effectLst>
              </a:rPr>
              <a:t>learning outcomes for students</a:t>
            </a:r>
            <a:r>
              <a:rPr lang="en-US" sz="2800" u="sng" dirty="0" smtClean="0">
                <a:solidFill>
                  <a:schemeClr val="accent3">
                    <a:lumMod val="75000"/>
                  </a:schemeClr>
                </a:solidFill>
                <a:effectLst>
                  <a:outerShdw blurRad="38100" dist="38100" dir="2700000" algn="tl">
                    <a:srgbClr val="000000">
                      <a:alpha val="43137"/>
                    </a:srgbClr>
                  </a:outerShdw>
                </a:effectLst>
              </a:rPr>
              <a:t>, </a:t>
            </a:r>
          </a:p>
          <a:p>
            <a:pPr eaLnBrk="1" hangingPunct="1">
              <a:defRPr/>
            </a:pPr>
            <a:r>
              <a:rPr lang="en-US" sz="2800" dirty="0" smtClean="0"/>
              <a:t>NOT actions by the teacher.</a:t>
            </a:r>
          </a:p>
        </p:txBody>
      </p:sp>
    </p:spTree>
  </p:cSld>
  <p:clrMapOvr>
    <a:masterClrMapping/>
  </p:clrMapOvr>
  <p:transition spd="slow" advTm="3792">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a:t>
            </a:r>
          </a:p>
        </p:txBody>
      </p:sp>
      <p:sp>
        <p:nvSpPr>
          <p:cNvPr id="113670" name="Rectangle 6"/>
          <p:cNvSpPr>
            <a:spLocks noGrp="1" noChangeArrowheads="1"/>
          </p:cNvSpPr>
          <p:nvPr>
            <p:ph sz="half" idx="1"/>
          </p:nvPr>
        </p:nvSpPr>
        <p:spPr/>
        <p:txBody>
          <a:bodyPr/>
          <a:lstStyle/>
          <a:p>
            <a:pPr eaLnBrk="1" hangingPunct="1">
              <a:defRPr/>
            </a:pPr>
            <a:r>
              <a:rPr lang="en-US" dirty="0" smtClean="0"/>
              <a:t>Instructional objectives are aimed at general learning outcomes.</a:t>
            </a:r>
          </a:p>
          <a:p>
            <a:pPr eaLnBrk="1" hangingPunct="1">
              <a:buNone/>
              <a:defRPr/>
            </a:pPr>
            <a:endParaRPr lang="en-US" dirty="0" smtClean="0"/>
          </a:p>
        </p:txBody>
      </p:sp>
      <p:sp>
        <p:nvSpPr>
          <p:cNvPr id="113672" name="Rectangle 8"/>
          <p:cNvSpPr>
            <a:spLocks noGrp="1" noChangeArrowheads="1"/>
          </p:cNvSpPr>
          <p:nvPr>
            <p:ph sz="half" idx="2"/>
          </p:nvPr>
        </p:nvSpPr>
        <p:spPr/>
        <p:txBody>
          <a:bodyPr/>
          <a:lstStyle/>
          <a:p>
            <a:pPr eaLnBrk="1" hangingPunct="1">
              <a:defRPr/>
            </a:pPr>
            <a:r>
              <a:rPr lang="en-US" dirty="0" smtClean="0"/>
              <a:t>General learning outcome:</a:t>
            </a:r>
          </a:p>
          <a:p>
            <a:pPr lvl="1" eaLnBrk="1" hangingPunct="1">
              <a:defRPr/>
            </a:pPr>
            <a:r>
              <a:rPr lang="en-US" dirty="0" smtClean="0"/>
              <a:t>Students are able to use grid lines on a map to find 8 out of 10 locations.</a:t>
            </a:r>
          </a:p>
        </p:txBody>
      </p:sp>
      <p:pic>
        <p:nvPicPr>
          <p:cNvPr id="1026" name="Picture 2" descr="C:\Documents and Settings\kwagner\Local Settings\Temporary Internet Files\Content.IE5\JSMZ6HQK\MC900232110[1].wmf"/>
          <p:cNvPicPr>
            <a:picLocks noChangeAspect="1" noChangeArrowheads="1"/>
          </p:cNvPicPr>
          <p:nvPr/>
        </p:nvPicPr>
        <p:blipFill>
          <a:blip r:embed="rId2" cstate="print"/>
          <a:srcRect/>
          <a:stretch>
            <a:fillRect/>
          </a:stretch>
        </p:blipFill>
        <p:spPr bwMode="auto">
          <a:xfrm>
            <a:off x="1071562" y="3630613"/>
            <a:ext cx="2281237" cy="3006501"/>
          </a:xfrm>
          <a:prstGeom prst="rect">
            <a:avLst/>
          </a:prstGeom>
          <a:noFill/>
        </p:spPr>
      </p:pic>
    </p:spTree>
  </p:cSld>
  <p:clrMapOvr>
    <a:masterClrMapping/>
  </p:clrMapOvr>
  <p:transition spd="slow" advTm="4928">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a:t>
            </a:r>
          </a:p>
        </p:txBody>
      </p:sp>
      <p:sp>
        <p:nvSpPr>
          <p:cNvPr id="121860" name="Rectangle 4"/>
          <p:cNvSpPr>
            <a:spLocks noGrp="1" noChangeArrowheads="1"/>
          </p:cNvSpPr>
          <p:nvPr>
            <p:ph sz="half" idx="1"/>
          </p:nvPr>
        </p:nvSpPr>
        <p:spPr/>
        <p:txBody>
          <a:bodyPr/>
          <a:lstStyle/>
          <a:p>
            <a:pPr marL="0" lvl="1" indent="0" eaLnBrk="1" hangingPunct="1">
              <a:buFont typeface="Wingdings" pitchFamily="2" charset="2"/>
              <a:buNone/>
              <a:defRPr/>
            </a:pPr>
            <a:r>
              <a:rPr lang="en-US" sz="2800" dirty="0" smtClean="0"/>
              <a:t>They are not specific to a given set of resources. </a:t>
            </a:r>
          </a:p>
          <a:p>
            <a:pPr eaLnBrk="1" hangingPunct="1">
              <a:buNone/>
              <a:defRPr/>
            </a:pPr>
            <a:endParaRPr lang="en-US" dirty="0" smtClean="0"/>
          </a:p>
        </p:txBody>
      </p:sp>
      <p:sp>
        <p:nvSpPr>
          <p:cNvPr id="121861" name="Rectangle 5"/>
          <p:cNvSpPr>
            <a:spLocks noGrp="1" noChangeArrowheads="1"/>
          </p:cNvSpPr>
          <p:nvPr>
            <p:ph sz="half" idx="2"/>
          </p:nvPr>
        </p:nvSpPr>
        <p:spPr/>
        <p:txBody>
          <a:bodyPr/>
          <a:lstStyle/>
          <a:p>
            <a:pPr lvl="1" eaLnBrk="1" hangingPunct="1">
              <a:buFont typeface="Wingdings" pitchFamily="2" charset="2"/>
              <a:buNone/>
              <a:defRPr/>
            </a:pPr>
            <a:r>
              <a:rPr lang="en-US" sz="2800" b="1" dirty="0" smtClean="0"/>
              <a:t>Learning outcome specific to a set of resources:</a:t>
            </a:r>
          </a:p>
          <a:p>
            <a:pPr lvl="1" eaLnBrk="1" hangingPunct="1">
              <a:buFont typeface="Wingdings" pitchFamily="2" charset="2"/>
              <a:buNone/>
              <a:defRPr/>
            </a:pPr>
            <a:r>
              <a:rPr lang="en-US" dirty="0" smtClean="0"/>
              <a:t>Students are able to use</a:t>
            </a:r>
          </a:p>
          <a:p>
            <a:pPr lvl="1" eaLnBrk="1" hangingPunct="1">
              <a:buFont typeface="Wingdings" pitchFamily="2" charset="2"/>
              <a:buNone/>
              <a:defRPr/>
            </a:pPr>
            <a:r>
              <a:rPr lang="en-US" dirty="0" smtClean="0"/>
              <a:t>the grid lines on a map</a:t>
            </a:r>
          </a:p>
          <a:p>
            <a:pPr lvl="1" eaLnBrk="1" hangingPunct="1">
              <a:buFont typeface="Wingdings" pitchFamily="2" charset="2"/>
              <a:buNone/>
              <a:defRPr/>
            </a:pPr>
            <a:r>
              <a:rPr lang="en-US" dirty="0" smtClean="0"/>
              <a:t>of Wisconsin to find</a:t>
            </a:r>
          </a:p>
          <a:p>
            <a:pPr lvl="1" eaLnBrk="1" hangingPunct="1">
              <a:buFont typeface="Wingdings" pitchFamily="2" charset="2"/>
              <a:buNone/>
              <a:defRPr/>
            </a:pPr>
            <a:r>
              <a:rPr lang="en-US" dirty="0" smtClean="0"/>
              <a:t>Birchwood every time.</a:t>
            </a:r>
          </a:p>
          <a:p>
            <a:pPr eaLnBrk="1" hangingPunct="1">
              <a:buFont typeface="Wingdings" pitchFamily="2" charset="2"/>
              <a:buNone/>
              <a:defRPr/>
            </a:pPr>
            <a:endParaRPr lang="en-US" dirty="0" smtClean="0"/>
          </a:p>
        </p:txBody>
      </p:sp>
      <p:pic>
        <p:nvPicPr>
          <p:cNvPr id="2050" name="Picture 2" descr="C:\Documents and Settings\kwagner\Local Settings\Temporary Internet Files\Content.IE5\JSMZ6HQK\MC900013486[1].wmf"/>
          <p:cNvPicPr>
            <a:picLocks noChangeAspect="1" noChangeArrowheads="1"/>
          </p:cNvPicPr>
          <p:nvPr/>
        </p:nvPicPr>
        <p:blipFill>
          <a:blip r:embed="rId2" cstate="print"/>
          <a:srcRect/>
          <a:stretch>
            <a:fillRect/>
          </a:stretch>
        </p:blipFill>
        <p:spPr bwMode="auto">
          <a:xfrm>
            <a:off x="1219200" y="3124200"/>
            <a:ext cx="2897187" cy="3169677"/>
          </a:xfrm>
          <a:prstGeom prst="rect">
            <a:avLst/>
          </a:prstGeom>
          <a:noFill/>
        </p:spPr>
      </p:pic>
    </p:spTree>
  </p:cSld>
  <p:clrMapOvr>
    <a:masterClrMapping/>
  </p:clrMapOvr>
  <p:transition spd="slow" advTm="672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a:t>
            </a:r>
          </a:p>
        </p:txBody>
      </p:sp>
      <p:sp>
        <p:nvSpPr>
          <p:cNvPr id="117764" name="Rectangle 4"/>
          <p:cNvSpPr>
            <a:spLocks noGrp="1" noChangeArrowheads="1"/>
          </p:cNvSpPr>
          <p:nvPr>
            <p:ph sz="half" idx="1"/>
          </p:nvPr>
        </p:nvSpPr>
        <p:spPr/>
        <p:txBody>
          <a:bodyPr/>
          <a:lstStyle/>
          <a:p>
            <a:pPr eaLnBrk="1" hangingPunct="1">
              <a:defRPr/>
            </a:pPr>
            <a:r>
              <a:rPr lang="en-US" dirty="0" smtClean="0"/>
              <a:t>Instructional objectives are stated in terms of </a:t>
            </a:r>
            <a:r>
              <a:rPr lang="en-US" b="1" u="sng" dirty="0" smtClean="0">
                <a:solidFill>
                  <a:srgbClr val="00B050"/>
                </a:solidFill>
              </a:rPr>
              <a:t>observable</a:t>
            </a:r>
            <a:r>
              <a:rPr lang="en-US" dirty="0" smtClean="0"/>
              <a:t> student outcomes.</a:t>
            </a:r>
          </a:p>
        </p:txBody>
      </p:sp>
      <p:sp>
        <p:nvSpPr>
          <p:cNvPr id="117765" name="Rectangle 5"/>
          <p:cNvSpPr>
            <a:spLocks noGrp="1" noChangeArrowheads="1"/>
          </p:cNvSpPr>
          <p:nvPr>
            <p:ph sz="half" idx="2"/>
          </p:nvPr>
        </p:nvSpPr>
        <p:spPr>
          <a:xfrm>
            <a:off x="4495800" y="1773936"/>
            <a:ext cx="4191000" cy="4623816"/>
          </a:xfrm>
        </p:spPr>
        <p:txBody>
          <a:bodyPr/>
          <a:lstStyle/>
          <a:p>
            <a:pPr eaLnBrk="1" hangingPunct="1">
              <a:defRPr/>
            </a:pPr>
            <a:r>
              <a:rPr lang="en-US" dirty="0" smtClean="0"/>
              <a:t>“Students will understand the law of supply and demand.”</a:t>
            </a:r>
          </a:p>
          <a:p>
            <a:pPr eaLnBrk="1" hangingPunct="1">
              <a:defRPr/>
            </a:pPr>
            <a:r>
              <a:rPr lang="en-US" dirty="0" smtClean="0"/>
              <a:t>This is </a:t>
            </a:r>
            <a:r>
              <a:rPr lang="en-US" u="sng" dirty="0" smtClean="0">
                <a:solidFill>
                  <a:schemeClr val="accent3">
                    <a:lumMod val="75000"/>
                  </a:schemeClr>
                </a:solidFill>
              </a:rPr>
              <a:t>NOT</a:t>
            </a:r>
            <a:r>
              <a:rPr lang="en-US" dirty="0" smtClean="0"/>
              <a:t> a statement of an observable outcome.</a:t>
            </a:r>
          </a:p>
          <a:p>
            <a:pPr eaLnBrk="1" hangingPunct="1">
              <a:defRPr/>
            </a:pPr>
            <a:r>
              <a:rPr lang="en-US" dirty="0" smtClean="0"/>
              <a:t>“Understand” is a verb that cannot be measured objectively.</a:t>
            </a:r>
          </a:p>
        </p:txBody>
      </p:sp>
      <p:pic>
        <p:nvPicPr>
          <p:cNvPr id="3074" name="Picture 2" descr="C:\Documents and Settings\kwagner\Local Settings\Temporary Internet Files\Content.IE5\S12RN8O5\MC900441926[1].wmf"/>
          <p:cNvPicPr>
            <a:picLocks noChangeAspect="1" noChangeArrowheads="1"/>
          </p:cNvPicPr>
          <p:nvPr/>
        </p:nvPicPr>
        <p:blipFill>
          <a:blip r:embed="rId2" cstate="print"/>
          <a:srcRect/>
          <a:stretch>
            <a:fillRect/>
          </a:stretch>
        </p:blipFill>
        <p:spPr bwMode="auto">
          <a:xfrm>
            <a:off x="990600" y="3886200"/>
            <a:ext cx="2665048" cy="2097087"/>
          </a:xfrm>
          <a:prstGeom prst="rect">
            <a:avLst/>
          </a:prstGeom>
          <a:noFill/>
        </p:spPr>
      </p:pic>
    </p:spTree>
  </p:cSld>
  <p:clrMapOvr>
    <a:masterClrMapping/>
  </p:clrMapOvr>
  <p:transition spd="slow" advTm="1032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a:t>
            </a:r>
          </a:p>
        </p:txBody>
      </p:sp>
      <p:sp>
        <p:nvSpPr>
          <p:cNvPr id="123907" name="Rectangle 3"/>
          <p:cNvSpPr>
            <a:spLocks noGrp="1" noChangeArrowheads="1"/>
          </p:cNvSpPr>
          <p:nvPr>
            <p:ph idx="1"/>
          </p:nvPr>
        </p:nvSpPr>
        <p:spPr/>
        <p:txBody>
          <a:bodyPr/>
          <a:lstStyle/>
          <a:p>
            <a:pPr eaLnBrk="1" hangingPunct="1">
              <a:defRPr/>
            </a:pPr>
            <a:r>
              <a:rPr lang="en-US" dirty="0" smtClean="0"/>
              <a:t>Students will use the law of supply and demand to explain the pricing of consumer products with 90% accuracy. </a:t>
            </a:r>
          </a:p>
          <a:p>
            <a:pPr eaLnBrk="1" hangingPunct="1">
              <a:defRPr/>
            </a:pPr>
            <a:r>
              <a:rPr lang="en-US" dirty="0" smtClean="0"/>
              <a:t>This is a statement of an observable outcome.</a:t>
            </a:r>
          </a:p>
          <a:p>
            <a:pPr eaLnBrk="1" hangingPunct="1">
              <a:defRPr/>
            </a:pPr>
            <a:r>
              <a:rPr lang="en-US" dirty="0" smtClean="0"/>
              <a:t>Students can be asked to provide an explanation of the pricing of a consumer product.</a:t>
            </a:r>
          </a:p>
        </p:txBody>
      </p:sp>
    </p:spTree>
  </p:cSld>
  <p:clrMapOvr>
    <a:masterClrMapping/>
  </p:clrMapOvr>
  <p:transition spd="slow" advTm="8352">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p:txBody>
          <a:bodyPr>
            <a:normAutofit fontScale="90000"/>
          </a:bodyPr>
          <a:lstStyle/>
          <a:p>
            <a:pPr eaLnBrk="1" hangingPunct="1">
              <a:defRPr/>
            </a:pPr>
            <a:r>
              <a:rPr lang="en-US" sz="4000" dirty="0" smtClean="0"/>
              <a:t>Guidelines for Instructional Objectives</a:t>
            </a:r>
          </a:p>
        </p:txBody>
      </p:sp>
      <p:sp>
        <p:nvSpPr>
          <p:cNvPr id="78854" name="Rectangle 6"/>
          <p:cNvSpPr>
            <a:spLocks noGrp="1" noChangeArrowheads="1"/>
          </p:cNvSpPr>
          <p:nvPr>
            <p:ph idx="1"/>
          </p:nvPr>
        </p:nvSpPr>
        <p:spPr/>
        <p:txBody>
          <a:bodyPr>
            <a:normAutofit/>
          </a:bodyPr>
          <a:lstStyle/>
          <a:p>
            <a:pPr eaLnBrk="1" hangingPunct="1">
              <a:buNone/>
              <a:defRPr/>
            </a:pPr>
            <a:r>
              <a:rPr lang="en-US" sz="4000" b="1" dirty="0" smtClean="0"/>
              <a:t>Instructional objectives determine </a:t>
            </a:r>
            <a:r>
              <a:rPr lang="en-US" sz="4000" b="1" u="sng" dirty="0" smtClean="0">
                <a:solidFill>
                  <a:srgbClr val="FF0000"/>
                </a:solidFill>
                <a:effectLst>
                  <a:outerShdw blurRad="38100" dist="38100" dir="2700000" algn="tl">
                    <a:srgbClr val="000000">
                      <a:alpha val="43137"/>
                    </a:srgbClr>
                  </a:outerShdw>
                </a:effectLst>
              </a:rPr>
              <a:t>assessment</a:t>
            </a:r>
            <a:r>
              <a:rPr lang="en-US" sz="4000" b="1" dirty="0" smtClean="0"/>
              <a:t> and </a:t>
            </a:r>
            <a:r>
              <a:rPr lang="en-US" sz="4000" b="1" u="sng" dirty="0" smtClean="0">
                <a:solidFill>
                  <a:srgbClr val="FF0000"/>
                </a:solidFill>
                <a:effectLst>
                  <a:outerShdw blurRad="38100" dist="38100" dir="2700000" algn="tl">
                    <a:srgbClr val="000000">
                      <a:alpha val="43137"/>
                    </a:srgbClr>
                  </a:outerShdw>
                </a:effectLst>
              </a:rPr>
              <a:t>evaluation</a:t>
            </a:r>
            <a:r>
              <a:rPr lang="en-US" sz="4000" b="1" dirty="0" smtClean="0"/>
              <a:t>.</a:t>
            </a:r>
          </a:p>
        </p:txBody>
      </p:sp>
      <p:pic>
        <p:nvPicPr>
          <p:cNvPr id="4098" name="Picture 2" descr="C:\Documents and Settings\kwagner\Local Settings\Temporary Internet Files\Content.IE5\IE7J7358\MC900082277[1].wmf"/>
          <p:cNvPicPr>
            <a:picLocks noChangeAspect="1" noChangeArrowheads="1"/>
          </p:cNvPicPr>
          <p:nvPr/>
        </p:nvPicPr>
        <p:blipFill>
          <a:blip r:embed="rId2" cstate="print"/>
          <a:srcRect/>
          <a:stretch>
            <a:fillRect/>
          </a:stretch>
        </p:blipFill>
        <p:spPr bwMode="auto">
          <a:xfrm>
            <a:off x="4953000" y="3505200"/>
            <a:ext cx="3259824" cy="2839710"/>
          </a:xfrm>
          <a:prstGeom prst="rect">
            <a:avLst/>
          </a:prstGeom>
          <a:noFill/>
        </p:spPr>
      </p:pic>
    </p:spTree>
  </p:cSld>
  <p:clrMapOvr>
    <a:masterClrMapping/>
  </p:clrMapOvr>
  <p:transition spd="slow" advTm="3312">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dirty="0" smtClean="0"/>
              <a:t>Writing Instructional Objectives</a:t>
            </a:r>
          </a:p>
        </p:txBody>
      </p:sp>
      <p:sp>
        <p:nvSpPr>
          <p:cNvPr id="100356" name="Rectangle 4"/>
          <p:cNvSpPr>
            <a:spLocks noGrp="1" noChangeArrowheads="1"/>
          </p:cNvSpPr>
          <p:nvPr>
            <p:ph type="body" sz="half" idx="1"/>
          </p:nvPr>
        </p:nvSpPr>
        <p:spPr/>
        <p:txBody>
          <a:bodyPr/>
          <a:lstStyle/>
          <a:p>
            <a:pPr eaLnBrk="1" hangingPunct="1">
              <a:defRPr/>
            </a:pPr>
            <a:r>
              <a:rPr lang="en-US" sz="2800" dirty="0" smtClean="0"/>
              <a:t>Each objective will contain four parts.</a:t>
            </a:r>
          </a:p>
          <a:p>
            <a:pPr eaLnBrk="1" hangingPunct="1">
              <a:defRPr/>
            </a:pPr>
            <a:r>
              <a:rPr lang="en-US" sz="2800" dirty="0" smtClean="0"/>
              <a:t>It’s as easy as </a:t>
            </a:r>
            <a:r>
              <a:rPr lang="en-US" sz="2800" dirty="0" smtClean="0">
                <a:solidFill>
                  <a:srgbClr val="FF0000"/>
                </a:solidFill>
                <a:effectLst>
                  <a:outerShdw blurRad="38100" dist="38100" dir="2700000" algn="tl">
                    <a:srgbClr val="000000">
                      <a:alpha val="43137"/>
                    </a:srgbClr>
                  </a:outerShdw>
                </a:effectLst>
              </a:rPr>
              <a:t>A</a:t>
            </a:r>
            <a:r>
              <a:rPr lang="en-US" sz="2800" dirty="0" smtClean="0">
                <a:solidFill>
                  <a:srgbClr val="00B050"/>
                </a:solidFill>
                <a:effectLst>
                  <a:outerShdw blurRad="38100" dist="38100" dir="2700000" algn="tl">
                    <a:srgbClr val="000000">
                      <a:alpha val="43137"/>
                    </a:srgbClr>
                  </a:outerShdw>
                </a:effectLst>
              </a:rPr>
              <a:t>B</a:t>
            </a:r>
            <a:r>
              <a:rPr lang="en-US" sz="2800" dirty="0" smtClean="0">
                <a:solidFill>
                  <a:srgbClr val="7030A0"/>
                </a:solidFill>
                <a:effectLst>
                  <a:outerShdw blurRad="38100" dist="38100" dir="2700000" algn="tl">
                    <a:srgbClr val="000000">
                      <a:alpha val="43137"/>
                    </a:srgbClr>
                  </a:outerShdw>
                </a:effectLst>
              </a:rPr>
              <a:t>C</a:t>
            </a:r>
            <a:r>
              <a:rPr lang="en-US" sz="2800" dirty="0" smtClean="0">
                <a:solidFill>
                  <a:srgbClr val="FFC000"/>
                </a:solidFill>
                <a:effectLst>
                  <a:outerShdw blurRad="38100" dist="38100" dir="2700000" algn="tl">
                    <a:srgbClr val="000000">
                      <a:alpha val="43137"/>
                    </a:srgbClr>
                  </a:outerShdw>
                </a:effectLst>
              </a:rPr>
              <a:t>D</a:t>
            </a:r>
            <a:r>
              <a:rPr lang="en-US" sz="2800" dirty="0" smtClean="0"/>
              <a:t>!</a:t>
            </a:r>
          </a:p>
          <a:p>
            <a:pPr lvl="1" eaLnBrk="1" hangingPunct="1">
              <a:defRPr/>
            </a:pPr>
            <a:r>
              <a:rPr lang="en-US" sz="2400" b="1" u="sng" dirty="0" smtClean="0">
                <a:solidFill>
                  <a:srgbClr val="FF0000"/>
                </a:solidFill>
                <a:effectLst>
                  <a:outerShdw blurRad="38100" dist="38100" dir="2700000" algn="tl">
                    <a:srgbClr val="000000">
                      <a:alpha val="43137"/>
                    </a:srgbClr>
                  </a:outerShdw>
                </a:effectLst>
              </a:rPr>
              <a:t>A</a:t>
            </a:r>
            <a:r>
              <a:rPr lang="en-US" sz="2400" b="1" dirty="0" smtClean="0">
                <a:solidFill>
                  <a:srgbClr val="FF0000"/>
                </a:solidFill>
                <a:effectLst>
                  <a:outerShdw blurRad="38100" dist="38100" dir="2700000" algn="tl">
                    <a:srgbClr val="000000">
                      <a:alpha val="43137"/>
                    </a:srgbClr>
                  </a:outerShdw>
                </a:effectLst>
              </a:rPr>
              <a:t>udience</a:t>
            </a:r>
            <a:r>
              <a:rPr lang="en-US" sz="2400" b="1" dirty="0" smtClean="0">
                <a:solidFill>
                  <a:srgbClr val="92D050"/>
                </a:solidFill>
                <a:effectLst>
                  <a:outerShdw blurRad="38100" dist="38100" dir="2700000" algn="tl">
                    <a:srgbClr val="000000">
                      <a:alpha val="43137"/>
                    </a:srgbClr>
                  </a:outerShdw>
                </a:effectLst>
              </a:rPr>
              <a:t> </a:t>
            </a:r>
          </a:p>
          <a:p>
            <a:pPr lvl="1" eaLnBrk="1" hangingPunct="1">
              <a:defRPr/>
            </a:pPr>
            <a:r>
              <a:rPr lang="en-US" sz="2400" b="1" u="sng" dirty="0" smtClean="0">
                <a:solidFill>
                  <a:srgbClr val="00B050"/>
                </a:solidFill>
                <a:effectLst>
                  <a:outerShdw blurRad="38100" dist="38100" dir="2700000" algn="tl">
                    <a:srgbClr val="000000">
                      <a:alpha val="43137"/>
                    </a:srgbClr>
                  </a:outerShdw>
                </a:effectLst>
              </a:rPr>
              <a:t>B</a:t>
            </a:r>
            <a:r>
              <a:rPr lang="en-US" sz="2400" b="1" dirty="0" smtClean="0">
                <a:solidFill>
                  <a:srgbClr val="00B050"/>
                </a:solidFill>
                <a:effectLst>
                  <a:outerShdw blurRad="38100" dist="38100" dir="2700000" algn="tl">
                    <a:srgbClr val="000000">
                      <a:alpha val="43137"/>
                    </a:srgbClr>
                  </a:outerShdw>
                </a:effectLst>
              </a:rPr>
              <a:t>ehavior</a:t>
            </a:r>
          </a:p>
          <a:p>
            <a:pPr lvl="1" eaLnBrk="1" hangingPunct="1">
              <a:defRPr/>
            </a:pPr>
            <a:r>
              <a:rPr lang="en-US" sz="2400" b="1" u="sng" dirty="0" smtClean="0">
                <a:solidFill>
                  <a:srgbClr val="7030A0"/>
                </a:solidFill>
                <a:effectLst>
                  <a:outerShdw blurRad="38100" dist="38100" dir="2700000" algn="tl">
                    <a:srgbClr val="000000">
                      <a:alpha val="43137"/>
                    </a:srgbClr>
                  </a:outerShdw>
                </a:effectLst>
              </a:rPr>
              <a:t>C</a:t>
            </a:r>
            <a:r>
              <a:rPr lang="en-US" sz="2400" b="1" dirty="0" smtClean="0">
                <a:solidFill>
                  <a:srgbClr val="7030A0"/>
                </a:solidFill>
                <a:effectLst>
                  <a:outerShdw blurRad="38100" dist="38100" dir="2700000" algn="tl">
                    <a:srgbClr val="000000">
                      <a:alpha val="43137"/>
                    </a:srgbClr>
                  </a:outerShdw>
                </a:effectLst>
              </a:rPr>
              <a:t>ondition</a:t>
            </a:r>
          </a:p>
          <a:p>
            <a:pPr lvl="1" eaLnBrk="1" hangingPunct="1">
              <a:defRPr/>
            </a:pPr>
            <a:r>
              <a:rPr lang="en-US" sz="2400" b="1" u="sng" dirty="0" smtClean="0">
                <a:solidFill>
                  <a:srgbClr val="FFC000"/>
                </a:solidFill>
                <a:effectLst>
                  <a:outerShdw blurRad="38100" dist="38100" dir="2700000" algn="tl">
                    <a:srgbClr val="000000">
                      <a:alpha val="43137"/>
                    </a:srgbClr>
                  </a:outerShdw>
                </a:effectLst>
              </a:rPr>
              <a:t>D</a:t>
            </a:r>
            <a:r>
              <a:rPr lang="en-US" sz="2400" b="1" dirty="0" smtClean="0">
                <a:solidFill>
                  <a:srgbClr val="FFC000"/>
                </a:solidFill>
                <a:effectLst>
                  <a:outerShdw blurRad="38100" dist="38100" dir="2700000" algn="tl">
                    <a:srgbClr val="000000">
                      <a:alpha val="43137"/>
                    </a:srgbClr>
                  </a:outerShdw>
                </a:effectLst>
              </a:rPr>
              <a:t>egree</a:t>
            </a:r>
          </a:p>
          <a:p>
            <a:pPr eaLnBrk="1" hangingPunct="1">
              <a:defRPr/>
            </a:pPr>
            <a:endParaRPr lang="en-US" sz="2800" dirty="0" smtClean="0"/>
          </a:p>
          <a:p>
            <a:pPr eaLnBrk="1" hangingPunct="1">
              <a:defRPr/>
            </a:pPr>
            <a:endParaRPr lang="en-US" sz="2800" dirty="0" smtClean="0"/>
          </a:p>
        </p:txBody>
      </p:sp>
      <p:pic>
        <p:nvPicPr>
          <p:cNvPr id="23557" name="Picture 5" descr="C:\Documents and Settings\kwagner\Local Settings\Temporary Internet Files\Content.IE5\LDEYJMKX\MC900055587[1].wmf"/>
          <p:cNvPicPr>
            <a:picLocks noChangeAspect="1" noChangeArrowheads="1"/>
          </p:cNvPicPr>
          <p:nvPr/>
        </p:nvPicPr>
        <p:blipFill>
          <a:blip r:embed="rId2" cstate="print"/>
          <a:srcRect/>
          <a:stretch>
            <a:fillRect/>
          </a:stretch>
        </p:blipFill>
        <p:spPr bwMode="auto">
          <a:xfrm>
            <a:off x="4800600" y="2514600"/>
            <a:ext cx="3806982" cy="3441826"/>
          </a:xfrm>
          <a:prstGeom prst="rect">
            <a:avLst/>
          </a:prstGeom>
          <a:noFill/>
        </p:spPr>
      </p:pic>
    </p:spTree>
  </p:cSld>
  <p:clrMapOvr>
    <a:masterClrMapping/>
  </p:clrMapOvr>
  <p:transition spd="slow" advTm="384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Rectangle 7"/>
          <p:cNvSpPr>
            <a:spLocks noGrp="1" noChangeArrowheads="1"/>
          </p:cNvSpPr>
          <p:nvPr>
            <p:ph type="title"/>
          </p:nvPr>
        </p:nvSpPr>
        <p:spPr/>
        <p:txBody>
          <a:bodyPr/>
          <a:lstStyle/>
          <a:p>
            <a:pPr eaLnBrk="1" hangingPunct="1">
              <a:defRPr/>
            </a:pPr>
            <a:r>
              <a:rPr lang="en-US" dirty="0" smtClean="0"/>
              <a:t>Instructional Goals</a:t>
            </a:r>
          </a:p>
        </p:txBody>
      </p:sp>
      <p:sp>
        <p:nvSpPr>
          <p:cNvPr id="24584" name="Rectangle 8"/>
          <p:cNvSpPr>
            <a:spLocks noGrp="1" noChangeArrowheads="1"/>
          </p:cNvSpPr>
          <p:nvPr>
            <p:ph type="body" sz="half" idx="1"/>
          </p:nvPr>
        </p:nvSpPr>
        <p:spPr/>
        <p:txBody>
          <a:bodyPr/>
          <a:lstStyle/>
          <a:p>
            <a:pPr eaLnBrk="1" hangingPunct="1">
              <a:defRPr/>
            </a:pPr>
            <a:r>
              <a:rPr lang="en-US" sz="2800" dirty="0" smtClean="0"/>
              <a:t>There are certain expectations that people have for individuals who have completed twelve years of school.</a:t>
            </a:r>
          </a:p>
        </p:txBody>
      </p:sp>
      <p:pic>
        <p:nvPicPr>
          <p:cNvPr id="5124" name="Picture 12" descr="j0174967"/>
          <p:cNvPicPr>
            <a:picLocks noGrp="1" noChangeAspect="1" noChangeArrowheads="1"/>
          </p:cNvPicPr>
          <p:nvPr>
            <p:ph type="clipArt" sz="half" idx="2"/>
          </p:nvPr>
        </p:nvPicPr>
        <p:blipFill>
          <a:blip r:embed="rId2" cstate="print"/>
          <a:srcRect/>
          <a:stretch>
            <a:fillRect/>
          </a:stretch>
        </p:blipFill>
        <p:spPr>
          <a:xfrm>
            <a:off x="4572000" y="1498600"/>
            <a:ext cx="4572000" cy="4673600"/>
          </a:xfrm>
        </p:spPr>
      </p:pic>
    </p:spTree>
  </p:cSld>
  <p:clrMapOvr>
    <a:masterClrMapping/>
  </p:clrMapOvr>
  <p:transition spd="slow" advTm="4368">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dirty="0" smtClean="0">
                <a:solidFill>
                  <a:srgbClr val="FF0000"/>
                </a:solidFill>
              </a:rPr>
              <a:t>Audience</a:t>
            </a:r>
          </a:p>
        </p:txBody>
      </p:sp>
      <p:sp>
        <p:nvSpPr>
          <p:cNvPr id="100356" name="Rectangle 4"/>
          <p:cNvSpPr>
            <a:spLocks noGrp="1" noChangeArrowheads="1"/>
          </p:cNvSpPr>
          <p:nvPr>
            <p:ph type="body" sz="half" idx="1"/>
          </p:nvPr>
        </p:nvSpPr>
        <p:spPr>
          <a:xfrm>
            <a:off x="228600" y="1570037"/>
            <a:ext cx="5410200" cy="4983163"/>
          </a:xfrm>
        </p:spPr>
        <p:txBody>
          <a:bodyPr>
            <a:normAutofit lnSpcReduction="10000"/>
          </a:bodyPr>
          <a:lstStyle/>
          <a:p>
            <a:pPr eaLnBrk="1" hangingPunct="1">
              <a:defRPr/>
            </a:pPr>
            <a:r>
              <a:rPr lang="en-US" sz="2400" dirty="0" smtClean="0"/>
              <a:t>The audience is always the individual(s) for whom you are writing the objective.</a:t>
            </a:r>
          </a:p>
          <a:p>
            <a:pPr eaLnBrk="1" hangingPunct="1">
              <a:defRPr/>
            </a:pPr>
            <a:r>
              <a:rPr lang="en-US" sz="2400" dirty="0" smtClean="0"/>
              <a:t>This should be explicitly stated in your objective.</a:t>
            </a:r>
          </a:p>
          <a:p>
            <a:pPr eaLnBrk="1" hangingPunct="1">
              <a:defRPr/>
            </a:pPr>
            <a:r>
              <a:rPr lang="en-US" sz="2400" dirty="0" smtClean="0"/>
              <a:t>Only include one audience in each objective. </a:t>
            </a:r>
          </a:p>
          <a:p>
            <a:pPr eaLnBrk="1" hangingPunct="1">
              <a:defRPr/>
            </a:pPr>
            <a:r>
              <a:rPr lang="en-US" sz="2400" dirty="0" smtClean="0"/>
              <a:t>Examples:</a:t>
            </a:r>
          </a:p>
          <a:p>
            <a:pPr lvl="1" eaLnBrk="1" hangingPunct="1">
              <a:defRPr/>
            </a:pPr>
            <a:r>
              <a:rPr lang="en-US" sz="2000" dirty="0" smtClean="0"/>
              <a:t>The students will…</a:t>
            </a:r>
          </a:p>
          <a:p>
            <a:pPr lvl="1" eaLnBrk="1" hangingPunct="1">
              <a:defRPr/>
            </a:pPr>
            <a:r>
              <a:rPr lang="en-US" sz="2000" dirty="0" smtClean="0"/>
              <a:t>Groups will… </a:t>
            </a:r>
          </a:p>
          <a:p>
            <a:pPr lvl="1" eaLnBrk="1" hangingPunct="1">
              <a:defRPr/>
            </a:pPr>
            <a:r>
              <a:rPr lang="en-US" sz="2000" dirty="0" smtClean="0"/>
              <a:t>The children will…</a:t>
            </a:r>
          </a:p>
          <a:p>
            <a:pPr lvl="1" eaLnBrk="1" hangingPunct="1">
              <a:defRPr/>
            </a:pPr>
            <a:r>
              <a:rPr lang="en-US" sz="2000" dirty="0" smtClean="0"/>
              <a:t>The class will…</a:t>
            </a:r>
          </a:p>
          <a:p>
            <a:pPr lvl="1" eaLnBrk="1" hangingPunct="1">
              <a:defRPr/>
            </a:pPr>
            <a:r>
              <a:rPr lang="en-US" sz="2000" dirty="0" smtClean="0"/>
              <a:t>The infant will…</a:t>
            </a:r>
          </a:p>
          <a:p>
            <a:pPr lvl="1" eaLnBrk="1" hangingPunct="1">
              <a:defRPr/>
            </a:pPr>
            <a:r>
              <a:rPr lang="en-US" sz="2000" dirty="0" smtClean="0"/>
              <a:t>The toddler will..</a:t>
            </a:r>
          </a:p>
          <a:p>
            <a:pPr eaLnBrk="1" hangingPunct="1">
              <a:defRPr/>
            </a:pPr>
            <a:endParaRPr lang="en-US" sz="2800" dirty="0" smtClean="0"/>
          </a:p>
          <a:p>
            <a:pPr eaLnBrk="1" hangingPunct="1">
              <a:defRPr/>
            </a:pPr>
            <a:endParaRPr lang="en-US" sz="2800" dirty="0" smtClean="0"/>
          </a:p>
        </p:txBody>
      </p:sp>
      <p:pic>
        <p:nvPicPr>
          <p:cNvPr id="24580" name="Picture 4" descr="C:\Documents and Settings\kwagner\Local Settings\Temporary Internet Files\Content.IE5\LDEYJMKX\MC900155356[1].wmf"/>
          <p:cNvPicPr>
            <a:picLocks noGrp="1" noChangeAspect="1" noChangeArrowheads="1"/>
          </p:cNvPicPr>
          <p:nvPr>
            <p:ph type="clipArt" sz="half" idx="2"/>
          </p:nvPr>
        </p:nvPicPr>
        <p:blipFill>
          <a:blip r:embed="rId2" cstate="print"/>
          <a:stretch>
            <a:fillRect/>
          </a:stretch>
        </p:blipFill>
        <p:spPr>
          <a:xfrm>
            <a:off x="3886200" y="3352800"/>
            <a:ext cx="5104400" cy="3124200"/>
          </a:xfrm>
          <a:noFill/>
        </p:spPr>
      </p:pic>
    </p:spTree>
  </p:cSld>
  <p:clrMapOvr>
    <a:masterClrMapping/>
  </p:clrMapOvr>
  <p:transition spd="slow" advTm="384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76200"/>
            <a:ext cx="8229600" cy="1139825"/>
          </a:xfrm>
        </p:spPr>
        <p:txBody>
          <a:bodyPr/>
          <a:lstStyle/>
          <a:p>
            <a:pPr eaLnBrk="1" hangingPunct="1">
              <a:defRPr/>
            </a:pPr>
            <a:r>
              <a:rPr lang="en-US" dirty="0" smtClean="0">
                <a:solidFill>
                  <a:srgbClr val="FF0000"/>
                </a:solidFill>
              </a:rPr>
              <a:t>Audience</a:t>
            </a:r>
          </a:p>
        </p:txBody>
      </p:sp>
      <p:sp>
        <p:nvSpPr>
          <p:cNvPr id="100356" name="Rectangle 4"/>
          <p:cNvSpPr>
            <a:spLocks noGrp="1" noChangeArrowheads="1"/>
          </p:cNvSpPr>
          <p:nvPr>
            <p:ph type="body" sz="half" idx="1"/>
          </p:nvPr>
        </p:nvSpPr>
        <p:spPr>
          <a:xfrm>
            <a:off x="152400" y="1447800"/>
            <a:ext cx="8991600" cy="609600"/>
          </a:xfrm>
        </p:spPr>
        <p:txBody>
          <a:bodyPr/>
          <a:lstStyle/>
          <a:p>
            <a:pPr eaLnBrk="1" hangingPunct="1">
              <a:buFont typeface="Wingdings" pitchFamily="2" charset="2"/>
              <a:buNone/>
              <a:defRPr/>
            </a:pPr>
            <a:r>
              <a:rPr lang="en-US" sz="2800" dirty="0" smtClean="0"/>
              <a:t>Name</a:t>
            </a:r>
            <a:r>
              <a:rPr lang="en-US" sz="2800" dirty="0" smtClean="0"/>
              <a:t> </a:t>
            </a:r>
            <a:r>
              <a:rPr lang="en-US" sz="2800" dirty="0" smtClean="0"/>
              <a:t>the </a:t>
            </a:r>
            <a:r>
              <a:rPr lang="en-US" sz="2800" b="1" dirty="0" smtClean="0">
                <a:solidFill>
                  <a:srgbClr val="FF0000"/>
                </a:solidFill>
                <a:effectLst>
                  <a:outerShdw blurRad="38100" dist="38100" dir="2700000" algn="tl">
                    <a:srgbClr val="000000">
                      <a:alpha val="43137"/>
                    </a:srgbClr>
                  </a:outerShdw>
                </a:effectLst>
              </a:rPr>
              <a:t>audience</a:t>
            </a:r>
            <a:r>
              <a:rPr lang="en-US" sz="2800" dirty="0" smtClean="0"/>
              <a:t> in the following objectives. </a:t>
            </a:r>
          </a:p>
        </p:txBody>
      </p:sp>
      <p:sp>
        <p:nvSpPr>
          <p:cNvPr id="8" name="Rectangle 4">
            <a:hlinkClick r:id="rId2" action="ppaction://hlinksldjump"/>
          </p:cNvPr>
          <p:cNvSpPr txBox="1">
            <a:spLocks noChangeArrowheads="1"/>
          </p:cNvSpPr>
          <p:nvPr/>
        </p:nvSpPr>
        <p:spPr bwMode="auto">
          <a:xfrm>
            <a:off x="1676400" y="4267200"/>
            <a:ext cx="18288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FF0000"/>
                </a:solidFill>
                <a:effectLst>
                  <a:outerShdw blurRad="38100" dist="38100" dir="2700000" algn="tl">
                    <a:srgbClr val="000000">
                      <a:alpha val="43137"/>
                    </a:srgbClr>
                  </a:outerShdw>
                </a:effectLst>
                <a:latin typeface="+mn-lt"/>
              </a:rPr>
              <a:t>the students will</a:t>
            </a:r>
          </a:p>
        </p:txBody>
      </p:sp>
      <p:sp>
        <p:nvSpPr>
          <p:cNvPr id="10" name="Rectangle 4"/>
          <p:cNvSpPr txBox="1">
            <a:spLocks noChangeArrowheads="1"/>
          </p:cNvSpPr>
          <p:nvPr/>
        </p:nvSpPr>
        <p:spPr bwMode="auto">
          <a:xfrm>
            <a:off x="152400" y="4800600"/>
            <a:ext cx="8991600" cy="10668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None/>
              <a:defRPr/>
            </a:pPr>
            <a:endParaRPr lang="en-US" sz="2800" kern="0" dirty="0">
              <a:effectLst>
                <a:outerShdw blurRad="38100" dist="38100" dir="2700000" algn="tl">
                  <a:srgbClr val="000000"/>
                </a:outerShdw>
              </a:effectLst>
              <a:latin typeface="+mn-lt"/>
            </a:endParaRPr>
          </a:p>
        </p:txBody>
      </p:sp>
      <p:sp>
        <p:nvSpPr>
          <p:cNvPr id="13" name="Rectangle 4">
            <a:hlinkClick r:id="rId3" action="ppaction://hlinksldjump"/>
          </p:cNvPr>
          <p:cNvSpPr txBox="1">
            <a:spLocks noChangeArrowheads="1"/>
          </p:cNvSpPr>
          <p:nvPr/>
        </p:nvSpPr>
        <p:spPr bwMode="auto">
          <a:xfrm>
            <a:off x="457200" y="4267200"/>
            <a:ext cx="11430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effectLst>
                  <a:outerShdw blurRad="38100" dist="38100" dir="2700000" algn="tl">
                    <a:srgbClr val="000000">
                      <a:alpha val="43137"/>
                    </a:srgbClr>
                  </a:outerShdw>
                </a:effectLst>
                <a:latin typeface="+mn-lt"/>
              </a:rPr>
              <a:t>Given clay,</a:t>
            </a:r>
          </a:p>
        </p:txBody>
      </p:sp>
      <p:sp>
        <p:nvSpPr>
          <p:cNvPr id="15" name="Rectangle 4">
            <a:hlinkClick r:id="rId4" action="ppaction://hlinksldjump"/>
          </p:cNvPr>
          <p:cNvSpPr txBox="1">
            <a:spLocks noChangeArrowheads="1"/>
          </p:cNvSpPr>
          <p:nvPr/>
        </p:nvSpPr>
        <p:spPr bwMode="auto">
          <a:xfrm>
            <a:off x="3505200" y="4267200"/>
            <a:ext cx="5181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92D050"/>
                </a:solidFill>
                <a:effectLst>
                  <a:outerShdw blurRad="38100" dist="38100" dir="2700000" algn="tl">
                    <a:srgbClr val="000000">
                      <a:alpha val="43137"/>
                    </a:srgbClr>
                  </a:outerShdw>
                </a:effectLst>
                <a:latin typeface="+mn-lt"/>
              </a:rPr>
              <a:t>correctly model cubes, spheres, and cylinders</a:t>
            </a:r>
          </a:p>
        </p:txBody>
      </p:sp>
      <p:sp>
        <p:nvSpPr>
          <p:cNvPr id="17" name="Rectangle 4">
            <a:hlinkClick r:id="rId5" action="ppaction://hlinksldjump"/>
          </p:cNvPr>
          <p:cNvSpPr txBox="1">
            <a:spLocks noChangeArrowheads="1"/>
          </p:cNvSpPr>
          <p:nvPr/>
        </p:nvSpPr>
        <p:spPr bwMode="auto">
          <a:xfrm>
            <a:off x="457200" y="4648200"/>
            <a:ext cx="19812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00B0F0"/>
                </a:solidFill>
                <a:effectLst>
                  <a:outerShdw blurRad="38100" dist="38100" dir="2700000" algn="tl">
                    <a:srgbClr val="000000">
                      <a:alpha val="43137"/>
                    </a:srgbClr>
                  </a:outerShdw>
                </a:effectLst>
                <a:latin typeface="+mn-lt"/>
              </a:rPr>
              <a:t>9 out of 10 times. </a:t>
            </a:r>
          </a:p>
        </p:txBody>
      </p:sp>
      <p:sp>
        <p:nvSpPr>
          <p:cNvPr id="18" name="Rectangle 4">
            <a:hlinkClick r:id="rId2" action="ppaction://hlinksldjump"/>
          </p:cNvPr>
          <p:cNvSpPr txBox="1">
            <a:spLocks noChangeArrowheads="1"/>
          </p:cNvSpPr>
          <p:nvPr/>
        </p:nvSpPr>
        <p:spPr bwMode="auto">
          <a:xfrm>
            <a:off x="381000" y="2286000"/>
            <a:ext cx="15240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effectLst>
                  <a:outerShdw blurRad="38100" dist="38100" dir="2700000" algn="tl">
                    <a:srgbClr val="000000"/>
                  </a:outerShdw>
                </a:effectLst>
                <a:latin typeface="+mn-lt"/>
              </a:rPr>
              <a:t>The infant will</a:t>
            </a:r>
          </a:p>
        </p:txBody>
      </p:sp>
      <p:sp>
        <p:nvSpPr>
          <p:cNvPr id="19" name="Rectangle 4">
            <a:hlinkClick r:id="rId3" action="ppaction://hlinksldjump"/>
          </p:cNvPr>
          <p:cNvSpPr txBox="1">
            <a:spLocks noChangeArrowheads="1"/>
          </p:cNvSpPr>
          <p:nvPr/>
        </p:nvSpPr>
        <p:spPr bwMode="auto">
          <a:xfrm>
            <a:off x="381000" y="2667000"/>
            <a:ext cx="31242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00B0F0"/>
                </a:solidFill>
                <a:effectLst>
                  <a:outerShdw blurRad="38100" dist="38100" dir="2700000" algn="tl">
                    <a:srgbClr val="000000">
                      <a:alpha val="43137"/>
                    </a:srgbClr>
                  </a:outerShdw>
                </a:effectLst>
                <a:latin typeface="+mn-lt"/>
              </a:rPr>
              <a:t>when </a:t>
            </a:r>
            <a:r>
              <a:rPr lang="en-US" sz="2000" kern="0" dirty="0" smtClean="0">
                <a:solidFill>
                  <a:srgbClr val="00B0F0"/>
                </a:solidFill>
                <a:effectLst>
                  <a:outerShdw blurRad="38100" dist="38100" dir="2700000" algn="tl">
                    <a:srgbClr val="000000">
                      <a:alpha val="43137"/>
                    </a:srgbClr>
                  </a:outerShdw>
                </a:effectLst>
                <a:latin typeface="+mn-lt"/>
              </a:rPr>
              <a:t>a rattle is presented.</a:t>
            </a:r>
            <a:endParaRPr lang="en-US" sz="2000" kern="0" dirty="0">
              <a:solidFill>
                <a:srgbClr val="00B0F0"/>
              </a:solidFill>
              <a:effectLst>
                <a:outerShdw blurRad="38100" dist="38100" dir="2700000" algn="tl">
                  <a:srgbClr val="000000">
                    <a:alpha val="43137"/>
                  </a:srgbClr>
                </a:outerShdw>
              </a:effectLst>
              <a:latin typeface="+mn-lt"/>
            </a:endParaRPr>
          </a:p>
        </p:txBody>
      </p:sp>
      <p:sp>
        <p:nvSpPr>
          <p:cNvPr id="20" name="Rectangle 4">
            <a:hlinkClick r:id="rId4" action="ppaction://hlinksldjump"/>
          </p:cNvPr>
          <p:cNvSpPr txBox="1">
            <a:spLocks noChangeArrowheads="1"/>
          </p:cNvSpPr>
          <p:nvPr/>
        </p:nvSpPr>
        <p:spPr bwMode="auto">
          <a:xfrm>
            <a:off x="1905000" y="2286000"/>
            <a:ext cx="37338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FF0000"/>
                </a:solidFill>
                <a:effectLst>
                  <a:outerShdw blurRad="38100" dist="38100" dir="2700000" algn="tl">
                    <a:srgbClr val="000000"/>
                  </a:outerShdw>
                </a:effectLst>
                <a:latin typeface="+mn-lt"/>
              </a:rPr>
              <a:t>turn his/her head towards the </a:t>
            </a:r>
            <a:r>
              <a:rPr lang="en-US" sz="2000" kern="0" dirty="0" smtClean="0">
                <a:solidFill>
                  <a:srgbClr val="FF0000"/>
                </a:solidFill>
                <a:effectLst>
                  <a:outerShdw blurRad="38100" dist="38100" dir="2700000" algn="tl">
                    <a:srgbClr val="000000"/>
                  </a:outerShdw>
                </a:effectLst>
                <a:latin typeface="+mn-lt"/>
              </a:rPr>
              <a:t>noise</a:t>
            </a:r>
            <a:endParaRPr lang="en-US" sz="2000" kern="0" dirty="0">
              <a:solidFill>
                <a:srgbClr val="FF0000"/>
              </a:solidFill>
              <a:effectLst>
                <a:outerShdw blurRad="38100" dist="38100" dir="2700000" algn="tl">
                  <a:srgbClr val="000000"/>
                </a:outerShdw>
              </a:effectLst>
              <a:latin typeface="+mn-lt"/>
            </a:endParaRPr>
          </a:p>
        </p:txBody>
      </p:sp>
      <p:sp>
        <p:nvSpPr>
          <p:cNvPr id="21" name="Rectangle 4">
            <a:hlinkClick r:id="rId5" action="ppaction://hlinksldjump"/>
          </p:cNvPr>
          <p:cNvSpPr txBox="1">
            <a:spLocks noChangeArrowheads="1"/>
          </p:cNvSpPr>
          <p:nvPr/>
        </p:nvSpPr>
        <p:spPr bwMode="auto">
          <a:xfrm>
            <a:off x="5638800" y="2286000"/>
            <a:ext cx="16764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92D050"/>
                </a:solidFill>
                <a:effectLst>
                  <a:outerShdw blurRad="38100" dist="38100" dir="2700000" algn="tl">
                    <a:srgbClr val="000000">
                      <a:alpha val="43137"/>
                    </a:srgbClr>
                  </a:outerShdw>
                </a:effectLst>
                <a:latin typeface="+mn-lt"/>
              </a:rPr>
              <a:t>80% of the time </a:t>
            </a:r>
          </a:p>
        </p:txBody>
      </p:sp>
      <p:pic>
        <p:nvPicPr>
          <p:cNvPr id="25614" name="Picture 4" descr="C:\Documents and Settings\kwagner\Local Settings\Temporary Internet Files\Content.IE5\JSMZ6HQK\MC900048285[1].wmf"/>
          <p:cNvPicPr>
            <a:picLocks noChangeAspect="1" noChangeArrowheads="1"/>
          </p:cNvPicPr>
          <p:nvPr/>
        </p:nvPicPr>
        <p:blipFill>
          <a:blip r:embed="rId6" cstate="print"/>
          <a:srcRect/>
          <a:stretch>
            <a:fillRect/>
          </a:stretch>
        </p:blipFill>
        <p:spPr bwMode="auto">
          <a:xfrm>
            <a:off x="2437263" y="4990532"/>
            <a:ext cx="1369777" cy="1376363"/>
          </a:xfrm>
          <a:prstGeom prst="rect">
            <a:avLst/>
          </a:prstGeom>
          <a:noFill/>
          <a:ln w="9525">
            <a:noFill/>
            <a:miter lim="800000"/>
            <a:headEnd/>
            <a:tailEnd/>
          </a:ln>
        </p:spPr>
      </p:pic>
      <p:pic>
        <p:nvPicPr>
          <p:cNvPr id="25616" name="Picture 6" descr="C:\Documents and Settings\kwagner\Local Settings\Temporary Internet Files\Content.IE5\IE7J7358\MC900048411[1].wmf"/>
          <p:cNvPicPr>
            <a:picLocks noChangeAspect="1" noChangeArrowheads="1"/>
          </p:cNvPicPr>
          <p:nvPr/>
        </p:nvPicPr>
        <p:blipFill>
          <a:blip r:embed="rId7" cstate="print"/>
          <a:srcRect/>
          <a:stretch>
            <a:fillRect/>
          </a:stretch>
        </p:blipFill>
        <p:spPr bwMode="auto">
          <a:xfrm>
            <a:off x="3580263" y="4914332"/>
            <a:ext cx="1428624" cy="1447800"/>
          </a:xfrm>
          <a:prstGeom prst="rect">
            <a:avLst/>
          </a:prstGeom>
          <a:noFill/>
          <a:ln w="9525">
            <a:noFill/>
            <a:miter lim="800000"/>
            <a:headEnd/>
            <a:tailEnd/>
          </a:ln>
        </p:spPr>
      </p:pic>
      <p:pic>
        <p:nvPicPr>
          <p:cNvPr id="25615" name="Picture 5" descr="C:\Documents and Settings\kwagner\Local Settings\Temporary Internet Files\Content.IE5\S12RN8O5\MC900048283[1].wmf"/>
          <p:cNvPicPr>
            <a:picLocks noChangeAspect="1" noChangeArrowheads="1"/>
          </p:cNvPicPr>
          <p:nvPr/>
        </p:nvPicPr>
        <p:blipFill>
          <a:blip r:embed="rId8" cstate="print"/>
          <a:srcRect/>
          <a:stretch>
            <a:fillRect/>
          </a:stretch>
        </p:blipFill>
        <p:spPr bwMode="auto">
          <a:xfrm>
            <a:off x="3123063" y="5701732"/>
            <a:ext cx="781050" cy="965200"/>
          </a:xfrm>
          <a:prstGeom prst="rect">
            <a:avLst/>
          </a:prstGeom>
          <a:noFill/>
          <a:ln w="9525">
            <a:noFill/>
            <a:miter lim="800000"/>
            <a:headEnd/>
            <a:tailEnd/>
          </a:ln>
        </p:spPr>
      </p:pic>
      <p:pic>
        <p:nvPicPr>
          <p:cNvPr id="7173" name="Picture 5" descr="C:\Documents and Settings\kwagner\Local Settings\Temporary Internet Files\Content.IE5\LDEYJMKX\MC900335871[1].wmf"/>
          <p:cNvPicPr>
            <a:picLocks noChangeAspect="1" noChangeArrowheads="1"/>
          </p:cNvPicPr>
          <p:nvPr/>
        </p:nvPicPr>
        <p:blipFill>
          <a:blip r:embed="rId9" cstate="print"/>
          <a:srcRect/>
          <a:stretch>
            <a:fillRect/>
          </a:stretch>
        </p:blipFill>
        <p:spPr bwMode="auto">
          <a:xfrm>
            <a:off x="7284539" y="2133600"/>
            <a:ext cx="1859461" cy="2133600"/>
          </a:xfrm>
          <a:prstGeom prst="rect">
            <a:avLst/>
          </a:prstGeom>
          <a:noFill/>
        </p:spPr>
      </p:pic>
    </p:spTree>
  </p:cSld>
  <p:clrMapOvr>
    <a:masterClrMapping/>
  </p:clrMapOvr>
  <p:transition spd="slow" advTm="384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458200" cy="3352800"/>
          </a:xfrm>
        </p:spPr>
        <p:txBody>
          <a:bodyPr>
            <a:normAutofit fontScale="90000"/>
          </a:bodyPr>
          <a:lstStyle/>
          <a:p>
            <a:pPr>
              <a:defRPr/>
            </a:pPr>
            <a:r>
              <a:rPr lang="en-US" dirty="0" smtClean="0">
                <a:solidFill>
                  <a:schemeClr val="bg2"/>
                </a:solidFill>
              </a:rPr>
              <a:t>This is the </a:t>
            </a:r>
            <a:r>
              <a:rPr lang="en-US" dirty="0" smtClean="0">
                <a:solidFill>
                  <a:srgbClr val="FF0000"/>
                </a:solidFill>
              </a:rPr>
              <a:t>audience</a:t>
            </a:r>
            <a:r>
              <a:rPr lang="en-US" dirty="0" smtClean="0"/>
              <a:t> </a:t>
            </a:r>
            <a:r>
              <a:rPr lang="en-US" dirty="0" smtClean="0">
                <a:solidFill>
                  <a:schemeClr val="bg2"/>
                </a:solidFill>
              </a:rPr>
              <a:t>of the objective. </a:t>
            </a:r>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It states who will demonstrate the learning outcome. </a:t>
            </a:r>
            <a:endParaRPr lang="en-US" dirty="0">
              <a:solidFill>
                <a:schemeClr val="tx2"/>
              </a:solidFill>
            </a:endParaRPr>
          </a:p>
        </p:txBody>
      </p:sp>
      <p:sp>
        <p:nvSpPr>
          <p:cNvPr id="4" name="TextBox 3">
            <a:hlinkClick r:id="rId3" action="ppaction://hlinksldjump"/>
          </p:cNvPr>
          <p:cNvSpPr txBox="1"/>
          <p:nvPr/>
        </p:nvSpPr>
        <p:spPr>
          <a:xfrm>
            <a:off x="6400800" y="6581001"/>
            <a:ext cx="2743200" cy="276999"/>
          </a:xfrm>
          <a:prstGeom prst="rect">
            <a:avLst/>
          </a:prstGeom>
          <a:noFill/>
        </p:spPr>
        <p:txBody>
          <a:bodyPr wrap="square" lIns="0" tIns="0" rIns="0" bIns="0" rtlCol="0">
            <a:spAutoFit/>
          </a:bodyPr>
          <a:lstStyle/>
          <a:p>
            <a:r>
              <a:rPr lang="en-US" b="1" dirty="0" smtClean="0">
                <a:solidFill>
                  <a:srgbClr val="FF0000"/>
                </a:solidFill>
                <a:effectLst>
                  <a:outerShdw blurRad="38100" dist="38100" dir="2700000" algn="tl">
                    <a:srgbClr val="000000">
                      <a:alpha val="43137"/>
                    </a:srgbClr>
                  </a:outerShdw>
                </a:effectLst>
              </a:rPr>
              <a:t>Return to previous slide</a:t>
            </a:r>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transition spd="slow">
    <p:fade/>
    <p:sndAc>
      <p:stSnd>
        <p:snd r:embed="rId2" name="breeze.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81000" y="231775"/>
            <a:ext cx="8229600" cy="1139825"/>
          </a:xfrm>
        </p:spPr>
        <p:txBody>
          <a:bodyPr/>
          <a:lstStyle/>
          <a:p>
            <a:pPr eaLnBrk="1" hangingPunct="1">
              <a:defRPr/>
            </a:pPr>
            <a:r>
              <a:rPr lang="en-US" dirty="0" smtClean="0">
                <a:solidFill>
                  <a:srgbClr val="92D050"/>
                </a:solidFill>
              </a:rPr>
              <a:t>Behavior</a:t>
            </a:r>
          </a:p>
        </p:txBody>
      </p:sp>
      <p:sp>
        <p:nvSpPr>
          <p:cNvPr id="100356" name="Rectangle 4"/>
          <p:cNvSpPr>
            <a:spLocks noGrp="1" noChangeArrowheads="1"/>
          </p:cNvSpPr>
          <p:nvPr>
            <p:ph type="body" sz="half" idx="1"/>
          </p:nvPr>
        </p:nvSpPr>
        <p:spPr>
          <a:xfrm>
            <a:off x="0" y="1600200"/>
            <a:ext cx="4876800" cy="5257800"/>
          </a:xfrm>
        </p:spPr>
        <p:txBody>
          <a:bodyPr>
            <a:normAutofit lnSpcReduction="10000"/>
          </a:bodyPr>
          <a:lstStyle/>
          <a:p>
            <a:pPr eaLnBrk="1" hangingPunct="1">
              <a:defRPr/>
            </a:pPr>
            <a:r>
              <a:rPr lang="en-US" sz="2400" dirty="0" smtClean="0"/>
              <a:t>The behavior is always a verb/action that you can measure or observe objectively.</a:t>
            </a:r>
          </a:p>
          <a:p>
            <a:pPr eaLnBrk="1" hangingPunct="1">
              <a:defRPr/>
            </a:pPr>
            <a:r>
              <a:rPr lang="en-US" sz="2400" dirty="0" smtClean="0"/>
              <a:t>Avoid vague verbs like “learn, understand, comprehend” because they are hard to measure. </a:t>
            </a:r>
          </a:p>
          <a:p>
            <a:pPr eaLnBrk="1" hangingPunct="1">
              <a:defRPr/>
            </a:pPr>
            <a:r>
              <a:rPr lang="en-US" sz="2400" dirty="0" smtClean="0"/>
              <a:t>Only include one behavior in each objective. </a:t>
            </a:r>
          </a:p>
          <a:p>
            <a:pPr eaLnBrk="1" hangingPunct="1">
              <a:defRPr/>
            </a:pPr>
            <a:r>
              <a:rPr lang="en-US" sz="2400" dirty="0" smtClean="0"/>
              <a:t>Bloom’s Taxonomy should be used to ensure you are choosing behaviors that promote different levels of learning.</a:t>
            </a:r>
          </a:p>
          <a:p>
            <a:pPr>
              <a:defRPr/>
            </a:pPr>
            <a:r>
              <a:rPr lang="en-US" sz="2400" dirty="0" smtClean="0">
                <a:hlinkClick r:id="rId2"/>
              </a:rPr>
              <a:t>http://cstep.csumb.edu/Obj_tutorial/bloomwheel.html</a:t>
            </a:r>
            <a:r>
              <a:rPr lang="en-US" sz="2400" dirty="0" smtClean="0"/>
              <a:t>  </a:t>
            </a:r>
          </a:p>
        </p:txBody>
      </p:sp>
      <p:pic>
        <p:nvPicPr>
          <p:cNvPr id="28676" name="Picture 4" descr="C:\Documents and Settings\kwagner\Local Settings\Temporary Internet Files\Content.IE5\IE7J7358\MC900136665[1].wmf"/>
          <p:cNvPicPr>
            <a:picLocks noGrp="1" noChangeAspect="1" noChangeArrowheads="1"/>
          </p:cNvPicPr>
          <p:nvPr>
            <p:ph type="clipArt" sz="half" idx="2"/>
          </p:nvPr>
        </p:nvPicPr>
        <p:blipFill>
          <a:blip r:embed="rId3" cstate="print"/>
          <a:stretch>
            <a:fillRect/>
          </a:stretch>
        </p:blipFill>
        <p:spPr>
          <a:xfrm>
            <a:off x="4648200" y="2053899"/>
            <a:ext cx="4038600" cy="3618565"/>
          </a:xfrm>
          <a:noFill/>
        </p:spPr>
      </p:pic>
    </p:spTree>
  </p:cSld>
  <p:clrMapOvr>
    <a:masterClrMapping/>
  </p:clrMapOvr>
  <p:transition spd="slow" advTm="384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solidFill>
                  <a:srgbClr val="92D050"/>
                </a:solidFill>
              </a:rPr>
              <a:t>Bloom’s Taxonomy: </a:t>
            </a:r>
            <a:r>
              <a:rPr lang="en-US" dirty="0">
                <a:solidFill>
                  <a:srgbClr val="92D050"/>
                </a:solidFill>
              </a:rPr>
              <a:t>Knowledge</a:t>
            </a:r>
          </a:p>
        </p:txBody>
      </p:sp>
      <p:sp>
        <p:nvSpPr>
          <p:cNvPr id="62467" name="Rectangle 3"/>
          <p:cNvSpPr>
            <a:spLocks noGrp="1" noChangeArrowheads="1"/>
          </p:cNvSpPr>
          <p:nvPr>
            <p:ph type="body" idx="1"/>
          </p:nvPr>
        </p:nvSpPr>
        <p:spPr>
          <a:xfrm>
            <a:off x="457200" y="1775191"/>
            <a:ext cx="8229600" cy="1730009"/>
          </a:xfrm>
        </p:spPr>
        <p:txBody>
          <a:bodyPr/>
          <a:lstStyle/>
          <a:p>
            <a:r>
              <a:rPr lang="en-US" dirty="0"/>
              <a:t>Knowledge	</a:t>
            </a:r>
          </a:p>
          <a:p>
            <a:pPr lvl="1"/>
            <a:r>
              <a:rPr lang="en-US" dirty="0"/>
              <a:t>Recalls the names of the parts of speech</a:t>
            </a:r>
          </a:p>
          <a:p>
            <a:pPr lvl="1"/>
            <a:r>
              <a:rPr lang="en-US" dirty="0"/>
              <a:t>States the definition of ‘noun’ and ‘verb’</a:t>
            </a:r>
          </a:p>
          <a:p>
            <a:pPr lvl="1"/>
            <a:endParaRPr lang="en-US" dirty="0"/>
          </a:p>
        </p:txBody>
      </p:sp>
      <p:sp>
        <p:nvSpPr>
          <p:cNvPr id="4" name="Rectangle 3"/>
          <p:cNvSpPr/>
          <p:nvPr/>
        </p:nvSpPr>
        <p:spPr>
          <a:xfrm>
            <a:off x="1455581" y="3667780"/>
            <a:ext cx="6333593" cy="523220"/>
          </a:xfrm>
          <a:prstGeom prst="rect">
            <a:avLst/>
          </a:prstGeom>
        </p:spPr>
        <p:txBody>
          <a:bodyPr wrap="none">
            <a:spAutoFit/>
          </a:bodyPr>
          <a:lstStyle/>
          <a:p>
            <a:pPr lvl="1">
              <a:buNone/>
            </a:pPr>
            <a:r>
              <a:rPr lang="en-US" sz="2800" b="1" u="sng" dirty="0" smtClean="0">
                <a:solidFill>
                  <a:srgbClr val="92D050"/>
                </a:solidFill>
                <a:effectLst>
                  <a:outerShdw blurRad="38100" dist="38100" dir="2700000" algn="tl">
                    <a:srgbClr val="000000">
                      <a:alpha val="43137"/>
                    </a:srgbClr>
                  </a:outerShdw>
                </a:effectLst>
                <a:latin typeface="+mj-lt"/>
              </a:rPr>
              <a:t>Knowledge Behaviors/Verbs/Actions </a:t>
            </a:r>
          </a:p>
        </p:txBody>
      </p:sp>
      <p:sp>
        <p:nvSpPr>
          <p:cNvPr id="8" name="Rectangle 7"/>
          <p:cNvSpPr/>
          <p:nvPr/>
        </p:nvSpPr>
        <p:spPr>
          <a:xfrm>
            <a:off x="685800" y="4267201"/>
            <a:ext cx="7620000" cy="1754326"/>
          </a:xfrm>
          <a:prstGeom prst="rect">
            <a:avLst/>
          </a:prstGeom>
        </p:spPr>
        <p:txBody>
          <a:bodyPr wrap="square" numCol="4">
            <a:spAutoFit/>
          </a:bodyPr>
          <a:lstStyle/>
          <a:p>
            <a:r>
              <a:rPr lang="en-US" dirty="0" smtClean="0"/>
              <a:t>Count 	</a:t>
            </a:r>
          </a:p>
          <a:p>
            <a:r>
              <a:rPr lang="en-US" dirty="0" smtClean="0"/>
              <a:t>Define 	</a:t>
            </a:r>
          </a:p>
          <a:p>
            <a:r>
              <a:rPr lang="en-US" dirty="0" smtClean="0"/>
              <a:t>Draw 	</a:t>
            </a:r>
          </a:p>
          <a:p>
            <a:r>
              <a:rPr lang="en-US" dirty="0" smtClean="0"/>
              <a:t>Enumerate </a:t>
            </a:r>
          </a:p>
          <a:p>
            <a:r>
              <a:rPr lang="en-US" dirty="0" smtClean="0"/>
              <a:t>Find 	</a:t>
            </a:r>
          </a:p>
          <a:p>
            <a:r>
              <a:rPr lang="en-US" dirty="0" smtClean="0"/>
              <a:t>Identify 	</a:t>
            </a:r>
          </a:p>
          <a:p>
            <a:r>
              <a:rPr lang="en-US" dirty="0" smtClean="0"/>
              <a:t>Label 	</a:t>
            </a:r>
          </a:p>
          <a:p>
            <a:r>
              <a:rPr lang="en-US" dirty="0" smtClean="0"/>
              <a:t>Match 	</a:t>
            </a:r>
          </a:p>
          <a:p>
            <a:r>
              <a:rPr lang="en-US" dirty="0" smtClean="0"/>
              <a:t>Name 	</a:t>
            </a:r>
          </a:p>
          <a:p>
            <a:r>
              <a:rPr lang="en-US" dirty="0" smtClean="0"/>
              <a:t>Quote 	</a:t>
            </a:r>
          </a:p>
          <a:p>
            <a:r>
              <a:rPr lang="en-US" dirty="0" smtClean="0"/>
              <a:t>Reproduce </a:t>
            </a:r>
          </a:p>
          <a:p>
            <a:r>
              <a:rPr lang="en-US" dirty="0" smtClean="0"/>
              <a:t>Recall 	</a:t>
            </a:r>
          </a:p>
          <a:p>
            <a:r>
              <a:rPr lang="en-US" dirty="0" smtClean="0"/>
              <a:t>Recite 	</a:t>
            </a:r>
          </a:p>
          <a:p>
            <a:r>
              <a:rPr lang="en-US" dirty="0" smtClean="0"/>
              <a:t>Record</a:t>
            </a:r>
          </a:p>
          <a:p>
            <a:r>
              <a:rPr lang="en-US" dirty="0" smtClean="0"/>
              <a:t>Select 	</a:t>
            </a:r>
          </a:p>
          <a:p>
            <a:r>
              <a:rPr lang="en-US" dirty="0" smtClean="0"/>
              <a:t>State 	</a:t>
            </a:r>
          </a:p>
          <a:p>
            <a:r>
              <a:rPr lang="en-US" dirty="0" smtClean="0"/>
              <a:t>Tell 	 </a:t>
            </a:r>
          </a:p>
          <a:p>
            <a:r>
              <a:rPr lang="en-US" dirty="0" smtClean="0"/>
              <a:t>Sequence </a:t>
            </a:r>
          </a:p>
          <a:p>
            <a:r>
              <a:rPr lang="en-US" dirty="0" smtClean="0"/>
              <a:t>Write 	 </a:t>
            </a:r>
          </a:p>
          <a:p>
            <a:r>
              <a:rPr lang="en-US" dirty="0" smtClean="0"/>
              <a:t>List 	</a:t>
            </a:r>
          </a:p>
          <a:p>
            <a:r>
              <a:rPr lang="en-US" dirty="0" smtClean="0"/>
              <a:t>Describe </a:t>
            </a:r>
          </a:p>
          <a:p>
            <a:r>
              <a:rPr lang="en-US" dirty="0" smtClean="0"/>
              <a:t>View 	</a:t>
            </a:r>
          </a:p>
          <a:p>
            <a:r>
              <a:rPr lang="en-US" dirty="0" smtClean="0"/>
              <a:t>Read 	</a:t>
            </a:r>
            <a:endParaRPr lang="en-US" dirty="0"/>
          </a:p>
        </p:txBody>
      </p:sp>
    </p:spTree>
  </p:cSld>
  <p:clrMapOvr>
    <a:masterClrMapping/>
  </p:clrMapOvr>
  <p:transition spd="slow" advTm="4864">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n-US" sz="4000" dirty="0" smtClean="0">
                <a:solidFill>
                  <a:srgbClr val="92D050"/>
                </a:solidFill>
              </a:rPr>
              <a:t>Bloom’s Taxonomy: </a:t>
            </a:r>
            <a:r>
              <a:rPr lang="en-US" sz="4000" dirty="0">
                <a:solidFill>
                  <a:srgbClr val="92D050"/>
                </a:solidFill>
              </a:rPr>
              <a:t>Comprehension</a:t>
            </a:r>
            <a:r>
              <a:rPr lang="en-US" sz="4000" dirty="0"/>
              <a:t>	</a:t>
            </a:r>
          </a:p>
        </p:txBody>
      </p:sp>
      <p:sp>
        <p:nvSpPr>
          <p:cNvPr id="63491" name="Rectangle 3"/>
          <p:cNvSpPr>
            <a:spLocks noGrp="1" noChangeArrowheads="1"/>
          </p:cNvSpPr>
          <p:nvPr>
            <p:ph type="body" idx="1"/>
          </p:nvPr>
        </p:nvSpPr>
        <p:spPr>
          <a:xfrm>
            <a:off x="457200" y="1775191"/>
            <a:ext cx="8229600" cy="2111009"/>
          </a:xfrm>
        </p:spPr>
        <p:txBody>
          <a:bodyPr/>
          <a:lstStyle/>
          <a:p>
            <a:r>
              <a:rPr lang="en-US" dirty="0"/>
              <a:t>Comprehension</a:t>
            </a:r>
          </a:p>
          <a:p>
            <a:pPr lvl="1"/>
            <a:r>
              <a:rPr lang="en-US" dirty="0"/>
              <a:t>Identifies subordinate clauses in a sentence</a:t>
            </a:r>
          </a:p>
          <a:p>
            <a:pPr lvl="1"/>
            <a:r>
              <a:rPr lang="en-US" dirty="0"/>
              <a:t>States the difference between a clause and a phrase in his/her own words</a:t>
            </a:r>
          </a:p>
          <a:p>
            <a:pPr lvl="1"/>
            <a:endParaRPr lang="en-US" dirty="0"/>
          </a:p>
        </p:txBody>
      </p:sp>
      <p:sp>
        <p:nvSpPr>
          <p:cNvPr id="4" name="Rectangle 3"/>
          <p:cNvSpPr/>
          <p:nvPr/>
        </p:nvSpPr>
        <p:spPr>
          <a:xfrm>
            <a:off x="1066800" y="4114800"/>
            <a:ext cx="7026091" cy="523220"/>
          </a:xfrm>
          <a:prstGeom prst="rect">
            <a:avLst/>
          </a:prstGeom>
        </p:spPr>
        <p:txBody>
          <a:bodyPr wrap="none">
            <a:spAutoFit/>
          </a:bodyPr>
          <a:lstStyle/>
          <a:p>
            <a:pPr lvl="1">
              <a:buNone/>
            </a:pPr>
            <a:r>
              <a:rPr lang="en-US" sz="2800" b="1" u="sng" dirty="0" smtClean="0">
                <a:solidFill>
                  <a:srgbClr val="92D050"/>
                </a:solidFill>
                <a:effectLst>
                  <a:outerShdw blurRad="38100" dist="38100" dir="2700000" algn="tl">
                    <a:srgbClr val="000000">
                      <a:alpha val="43137"/>
                    </a:srgbClr>
                  </a:outerShdw>
                </a:effectLst>
                <a:latin typeface="+mj-lt"/>
              </a:rPr>
              <a:t>Comprehension Behaviors/Verbs/Actions </a:t>
            </a:r>
          </a:p>
        </p:txBody>
      </p:sp>
      <p:sp>
        <p:nvSpPr>
          <p:cNvPr id="5" name="Rectangle 4"/>
          <p:cNvSpPr/>
          <p:nvPr/>
        </p:nvSpPr>
        <p:spPr>
          <a:xfrm>
            <a:off x="457200" y="4549676"/>
            <a:ext cx="8686800" cy="1200329"/>
          </a:xfrm>
          <a:prstGeom prst="rect">
            <a:avLst/>
          </a:prstGeom>
        </p:spPr>
        <p:txBody>
          <a:bodyPr wrap="square">
            <a:spAutoFit/>
          </a:bodyPr>
          <a:lstStyle/>
          <a:p>
            <a:r>
              <a:rPr lang="en-US" dirty="0" smtClean="0"/>
              <a:t>Classify 		Cite 		Conclude 	Convert 		Describe </a:t>
            </a:r>
          </a:p>
          <a:p>
            <a:r>
              <a:rPr lang="en-US" dirty="0" smtClean="0"/>
              <a:t>Discuss 		Estimate 	Explain 		Generalize 	Report 	 Paraphrase 	Give </a:t>
            </a:r>
            <a:r>
              <a:rPr lang="en-US" dirty="0"/>
              <a:t>examples </a:t>
            </a:r>
            <a:r>
              <a:rPr lang="en-US" dirty="0" smtClean="0"/>
              <a:t>	Illustrate 	Interpret 	Locate Make </a:t>
            </a:r>
            <a:r>
              <a:rPr lang="en-US" dirty="0"/>
              <a:t>sense of </a:t>
            </a:r>
            <a:r>
              <a:rPr lang="en-US" dirty="0" smtClean="0"/>
              <a:t>	Restate 		Review 		Summarize</a:t>
            </a:r>
          </a:p>
        </p:txBody>
      </p:sp>
    </p:spTree>
  </p:cSld>
  <p:clrMapOvr>
    <a:masterClrMapping/>
  </p:clrMapOvr>
  <p:transition spd="slow" advTm="5888">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4000" dirty="0" smtClean="0">
                <a:solidFill>
                  <a:srgbClr val="92D050"/>
                </a:solidFill>
              </a:rPr>
              <a:t>Bloom’s Taxonomy: </a:t>
            </a:r>
            <a:r>
              <a:rPr lang="en-US" sz="4000" dirty="0">
                <a:solidFill>
                  <a:srgbClr val="92D050"/>
                </a:solidFill>
              </a:rPr>
              <a:t>Application</a:t>
            </a:r>
            <a:r>
              <a:rPr lang="en-US" sz="4000" dirty="0"/>
              <a:t>	</a:t>
            </a:r>
          </a:p>
        </p:txBody>
      </p:sp>
      <p:sp>
        <p:nvSpPr>
          <p:cNvPr id="64515" name="Rectangle 3"/>
          <p:cNvSpPr>
            <a:spLocks noGrp="1" noChangeArrowheads="1"/>
          </p:cNvSpPr>
          <p:nvPr>
            <p:ph type="body" idx="1"/>
          </p:nvPr>
        </p:nvSpPr>
        <p:spPr>
          <a:xfrm>
            <a:off x="457200" y="1828800"/>
            <a:ext cx="8229600" cy="4625609"/>
          </a:xfrm>
        </p:spPr>
        <p:txBody>
          <a:bodyPr/>
          <a:lstStyle/>
          <a:p>
            <a:r>
              <a:rPr lang="en-US" dirty="0"/>
              <a:t>Application</a:t>
            </a:r>
          </a:p>
          <a:p>
            <a:pPr lvl="1"/>
            <a:r>
              <a:rPr lang="en-US" dirty="0"/>
              <a:t>Writes a sentence with a subordinate clause</a:t>
            </a:r>
          </a:p>
          <a:p>
            <a:pPr lvl="1">
              <a:buFont typeface="Wingdings" pitchFamily="2" charset="2"/>
              <a:buNone/>
            </a:pPr>
            <a:endParaRPr lang="en-US" dirty="0"/>
          </a:p>
        </p:txBody>
      </p:sp>
      <p:sp>
        <p:nvSpPr>
          <p:cNvPr id="4" name="Rectangle 3"/>
          <p:cNvSpPr/>
          <p:nvPr/>
        </p:nvSpPr>
        <p:spPr>
          <a:xfrm>
            <a:off x="1455581" y="3667780"/>
            <a:ext cx="6359241" cy="523220"/>
          </a:xfrm>
          <a:prstGeom prst="rect">
            <a:avLst/>
          </a:prstGeom>
        </p:spPr>
        <p:txBody>
          <a:bodyPr wrap="none">
            <a:spAutoFit/>
          </a:bodyPr>
          <a:lstStyle/>
          <a:p>
            <a:pPr lvl="1">
              <a:buNone/>
            </a:pPr>
            <a:r>
              <a:rPr lang="en-US" sz="2800" b="1" u="sng" dirty="0" smtClean="0">
                <a:solidFill>
                  <a:srgbClr val="92D050"/>
                </a:solidFill>
                <a:effectLst>
                  <a:outerShdw blurRad="38100" dist="38100" dir="2700000" algn="tl">
                    <a:srgbClr val="000000">
                      <a:alpha val="43137"/>
                    </a:srgbClr>
                  </a:outerShdw>
                </a:effectLst>
                <a:latin typeface="+mj-lt"/>
              </a:rPr>
              <a:t>Application Behaviors/Verbs/Actions </a:t>
            </a:r>
          </a:p>
        </p:txBody>
      </p:sp>
      <p:sp>
        <p:nvSpPr>
          <p:cNvPr id="5" name="Rectangle 4"/>
          <p:cNvSpPr/>
          <p:nvPr/>
        </p:nvSpPr>
        <p:spPr>
          <a:xfrm>
            <a:off x="1143000" y="4191001"/>
            <a:ext cx="7315200" cy="1754326"/>
          </a:xfrm>
          <a:prstGeom prst="rect">
            <a:avLst/>
          </a:prstGeom>
        </p:spPr>
        <p:txBody>
          <a:bodyPr wrap="square" numCol="4">
            <a:spAutoFit/>
          </a:bodyPr>
          <a:lstStyle/>
          <a:p>
            <a:r>
              <a:rPr lang="en-US" dirty="0" smtClean="0"/>
              <a:t>Apply</a:t>
            </a:r>
          </a:p>
          <a:p>
            <a:r>
              <a:rPr lang="en-US" dirty="0" smtClean="0"/>
              <a:t>Change	</a:t>
            </a:r>
          </a:p>
          <a:p>
            <a:r>
              <a:rPr lang="en-US" dirty="0" smtClean="0"/>
              <a:t>Choose	</a:t>
            </a:r>
          </a:p>
          <a:p>
            <a:r>
              <a:rPr lang="en-US" dirty="0" smtClean="0"/>
              <a:t>Compute</a:t>
            </a:r>
          </a:p>
          <a:p>
            <a:r>
              <a:rPr lang="en-US" dirty="0" smtClean="0"/>
              <a:t>Demonstrate</a:t>
            </a:r>
          </a:p>
          <a:p>
            <a:r>
              <a:rPr lang="en-US" dirty="0" smtClean="0"/>
              <a:t>Discover	</a:t>
            </a:r>
          </a:p>
          <a:p>
            <a:r>
              <a:rPr lang="en-US" dirty="0" smtClean="0"/>
              <a:t>Dramatize</a:t>
            </a:r>
          </a:p>
          <a:p>
            <a:r>
              <a:rPr lang="en-US" dirty="0" smtClean="0"/>
              <a:t>Employ	</a:t>
            </a:r>
          </a:p>
          <a:p>
            <a:r>
              <a:rPr lang="en-US" dirty="0" smtClean="0"/>
              <a:t>Illustrate	</a:t>
            </a:r>
          </a:p>
          <a:p>
            <a:r>
              <a:rPr lang="en-US" dirty="0" smtClean="0"/>
              <a:t>Interpret	</a:t>
            </a:r>
          </a:p>
          <a:p>
            <a:r>
              <a:rPr lang="en-US" dirty="0" smtClean="0"/>
              <a:t>Manipulate</a:t>
            </a:r>
          </a:p>
          <a:p>
            <a:r>
              <a:rPr lang="en-US" dirty="0" smtClean="0"/>
              <a:t>Modify	</a:t>
            </a:r>
          </a:p>
          <a:p>
            <a:r>
              <a:rPr lang="en-US" dirty="0" smtClean="0"/>
              <a:t>Operate	</a:t>
            </a:r>
          </a:p>
          <a:p>
            <a:r>
              <a:rPr lang="en-US" dirty="0" smtClean="0"/>
              <a:t>Practice	</a:t>
            </a:r>
          </a:p>
          <a:p>
            <a:r>
              <a:rPr lang="en-US" dirty="0" smtClean="0"/>
              <a:t>Predict	</a:t>
            </a:r>
          </a:p>
          <a:p>
            <a:r>
              <a:rPr lang="en-US" dirty="0" smtClean="0"/>
              <a:t>Prepare	</a:t>
            </a:r>
          </a:p>
          <a:p>
            <a:r>
              <a:rPr lang="en-US" dirty="0" smtClean="0"/>
              <a:t>Produce	</a:t>
            </a:r>
          </a:p>
          <a:p>
            <a:r>
              <a:rPr lang="en-US" dirty="0" smtClean="0"/>
              <a:t>Relate	</a:t>
            </a:r>
          </a:p>
          <a:p>
            <a:r>
              <a:rPr lang="en-US" dirty="0" smtClean="0"/>
              <a:t>Schedule</a:t>
            </a:r>
          </a:p>
          <a:p>
            <a:r>
              <a:rPr lang="en-US" dirty="0" smtClean="0"/>
              <a:t>Show	</a:t>
            </a:r>
          </a:p>
          <a:p>
            <a:r>
              <a:rPr lang="en-US" dirty="0" smtClean="0"/>
              <a:t>Sketch	</a:t>
            </a:r>
          </a:p>
          <a:p>
            <a:r>
              <a:rPr lang="en-US" dirty="0" smtClean="0"/>
              <a:t>Solve	</a:t>
            </a:r>
          </a:p>
          <a:p>
            <a:r>
              <a:rPr lang="en-US" dirty="0" smtClean="0"/>
              <a:t>Write</a:t>
            </a:r>
          </a:p>
          <a:p>
            <a:endParaRPr lang="en-US" dirty="0"/>
          </a:p>
        </p:txBody>
      </p:sp>
    </p:spTree>
  </p:cSld>
  <p:clrMapOvr>
    <a:masterClrMapping/>
  </p:clrMapOvr>
  <p:transition spd="slow" advTm="256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solidFill>
                  <a:srgbClr val="92D050"/>
                </a:solidFill>
              </a:rPr>
              <a:t>Bloom’s Taxonomy: </a:t>
            </a:r>
            <a:r>
              <a:rPr lang="en-US" dirty="0">
                <a:solidFill>
                  <a:srgbClr val="92D050"/>
                </a:solidFill>
              </a:rPr>
              <a:t>Analysis	</a:t>
            </a:r>
          </a:p>
        </p:txBody>
      </p:sp>
      <p:sp>
        <p:nvSpPr>
          <p:cNvPr id="65539" name="Rectangle 3"/>
          <p:cNvSpPr>
            <a:spLocks noGrp="1" noChangeArrowheads="1"/>
          </p:cNvSpPr>
          <p:nvPr>
            <p:ph type="body" idx="1"/>
          </p:nvPr>
        </p:nvSpPr>
        <p:spPr/>
        <p:txBody>
          <a:bodyPr/>
          <a:lstStyle/>
          <a:p>
            <a:r>
              <a:rPr lang="en-US" dirty="0"/>
              <a:t>Analysis</a:t>
            </a:r>
          </a:p>
          <a:p>
            <a:pPr lvl="1"/>
            <a:r>
              <a:rPr lang="en-US" dirty="0"/>
              <a:t>Identifies errors in a set of sentences and corrects those errors.</a:t>
            </a:r>
          </a:p>
        </p:txBody>
      </p:sp>
      <p:sp>
        <p:nvSpPr>
          <p:cNvPr id="4" name="Rectangle 3"/>
          <p:cNvSpPr/>
          <p:nvPr/>
        </p:nvSpPr>
        <p:spPr>
          <a:xfrm>
            <a:off x="1455581" y="3667780"/>
            <a:ext cx="5870325" cy="523220"/>
          </a:xfrm>
          <a:prstGeom prst="rect">
            <a:avLst/>
          </a:prstGeom>
        </p:spPr>
        <p:txBody>
          <a:bodyPr wrap="none">
            <a:spAutoFit/>
          </a:bodyPr>
          <a:lstStyle/>
          <a:p>
            <a:pPr lvl="1">
              <a:buNone/>
            </a:pPr>
            <a:r>
              <a:rPr lang="en-US" sz="2800" b="1" u="sng" dirty="0" smtClean="0">
                <a:solidFill>
                  <a:srgbClr val="92D050"/>
                </a:solidFill>
                <a:effectLst>
                  <a:outerShdw blurRad="38100" dist="38100" dir="2700000" algn="tl">
                    <a:srgbClr val="000000">
                      <a:alpha val="43137"/>
                    </a:srgbClr>
                  </a:outerShdw>
                </a:effectLst>
                <a:latin typeface="+mj-lt"/>
              </a:rPr>
              <a:t>Analysis Behaviors/Verbs/Actions </a:t>
            </a:r>
          </a:p>
        </p:txBody>
      </p:sp>
      <p:sp>
        <p:nvSpPr>
          <p:cNvPr id="5" name="Rectangle 4"/>
          <p:cNvSpPr/>
          <p:nvPr/>
        </p:nvSpPr>
        <p:spPr>
          <a:xfrm>
            <a:off x="1066800" y="4191000"/>
            <a:ext cx="8382000" cy="2031325"/>
          </a:xfrm>
          <a:prstGeom prst="rect">
            <a:avLst/>
          </a:prstGeom>
        </p:spPr>
        <p:txBody>
          <a:bodyPr wrap="square">
            <a:spAutoFit/>
          </a:bodyPr>
          <a:lstStyle/>
          <a:p>
            <a:r>
              <a:rPr lang="en-US" dirty="0" smtClean="0"/>
              <a:t>Analyze		Appraise		Breakdown	Calculate	</a:t>
            </a:r>
          </a:p>
          <a:p>
            <a:r>
              <a:rPr lang="en-US" dirty="0" smtClean="0"/>
              <a:t>Categorize	Classify		Compare	Contrast</a:t>
            </a:r>
          </a:p>
          <a:p>
            <a:r>
              <a:rPr lang="en-US" dirty="0" smtClean="0"/>
              <a:t>Criticize		Derive		Diagram		Differentiate</a:t>
            </a:r>
          </a:p>
          <a:p>
            <a:r>
              <a:rPr lang="en-US" dirty="0" smtClean="0"/>
              <a:t>Discriminate	Distinguish	Examine		Experiment</a:t>
            </a:r>
          </a:p>
          <a:p>
            <a:r>
              <a:rPr lang="en-US" dirty="0" smtClean="0"/>
              <a:t>Identify		Illustrate		Infer		Interpret</a:t>
            </a:r>
          </a:p>
          <a:p>
            <a:r>
              <a:rPr lang="en-US" dirty="0" smtClean="0"/>
              <a:t>Model		Outline		Question	Relate</a:t>
            </a:r>
          </a:p>
          <a:p>
            <a:r>
              <a:rPr lang="en-US" dirty="0" smtClean="0"/>
              <a:t>Select		Separate	Subdivide	Test</a:t>
            </a:r>
          </a:p>
        </p:txBody>
      </p:sp>
    </p:spTree>
  </p:cSld>
  <p:clrMapOvr>
    <a:masterClrMapping/>
  </p:clrMapOvr>
  <p:transition spd="slow" advTm="3392">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dirty="0" smtClean="0">
                <a:solidFill>
                  <a:srgbClr val="92D050"/>
                </a:solidFill>
              </a:rPr>
              <a:t>Bloom’s Taxonomy: </a:t>
            </a:r>
            <a:r>
              <a:rPr lang="en-US" dirty="0">
                <a:solidFill>
                  <a:srgbClr val="92D050"/>
                </a:solidFill>
              </a:rPr>
              <a:t>Synthesis</a:t>
            </a:r>
            <a:r>
              <a:rPr lang="en-US" dirty="0"/>
              <a:t>	</a:t>
            </a:r>
          </a:p>
        </p:txBody>
      </p:sp>
      <p:sp>
        <p:nvSpPr>
          <p:cNvPr id="66563" name="Rectangle 3"/>
          <p:cNvSpPr>
            <a:spLocks noGrp="1" noChangeArrowheads="1"/>
          </p:cNvSpPr>
          <p:nvPr>
            <p:ph type="body" idx="1"/>
          </p:nvPr>
        </p:nvSpPr>
        <p:spPr/>
        <p:txBody>
          <a:bodyPr/>
          <a:lstStyle/>
          <a:p>
            <a:r>
              <a:rPr lang="en-US" dirty="0"/>
              <a:t>Synthesis	</a:t>
            </a:r>
          </a:p>
          <a:p>
            <a:pPr lvl="1"/>
            <a:r>
              <a:rPr lang="en-US" dirty="0"/>
              <a:t>States reasons for requiring a subordinate clause to be included within a complete sentence</a:t>
            </a:r>
          </a:p>
        </p:txBody>
      </p:sp>
      <p:sp>
        <p:nvSpPr>
          <p:cNvPr id="4" name="Rectangle 3"/>
          <p:cNvSpPr/>
          <p:nvPr/>
        </p:nvSpPr>
        <p:spPr>
          <a:xfrm>
            <a:off x="1455581" y="3667780"/>
            <a:ext cx="6086731" cy="523220"/>
          </a:xfrm>
          <a:prstGeom prst="rect">
            <a:avLst/>
          </a:prstGeom>
        </p:spPr>
        <p:txBody>
          <a:bodyPr wrap="none">
            <a:spAutoFit/>
          </a:bodyPr>
          <a:lstStyle/>
          <a:p>
            <a:pPr lvl="1">
              <a:buNone/>
            </a:pPr>
            <a:r>
              <a:rPr lang="en-US" sz="2800" b="1" u="sng" dirty="0" smtClean="0">
                <a:solidFill>
                  <a:srgbClr val="92D050"/>
                </a:solidFill>
                <a:effectLst>
                  <a:outerShdw blurRad="38100" dist="38100" dir="2700000" algn="tl">
                    <a:srgbClr val="000000">
                      <a:alpha val="43137"/>
                    </a:srgbClr>
                  </a:outerShdw>
                </a:effectLst>
                <a:latin typeface="+mj-lt"/>
              </a:rPr>
              <a:t>Synthesis Behaviors/Verbs/Actions </a:t>
            </a:r>
          </a:p>
        </p:txBody>
      </p:sp>
      <p:sp>
        <p:nvSpPr>
          <p:cNvPr id="5" name="Rectangle 4"/>
          <p:cNvSpPr/>
          <p:nvPr/>
        </p:nvSpPr>
        <p:spPr>
          <a:xfrm>
            <a:off x="304800" y="4191000"/>
            <a:ext cx="8229600" cy="2031325"/>
          </a:xfrm>
          <a:prstGeom prst="rect">
            <a:avLst/>
          </a:prstGeom>
        </p:spPr>
        <p:txBody>
          <a:bodyPr wrap="square" numCol="4">
            <a:spAutoFit/>
          </a:bodyPr>
          <a:lstStyle/>
          <a:p>
            <a:r>
              <a:rPr lang="en-US" dirty="0" smtClean="0"/>
              <a:t>Arrange	</a:t>
            </a:r>
          </a:p>
          <a:p>
            <a:r>
              <a:rPr lang="en-US" dirty="0" smtClean="0"/>
              <a:t>Assemble</a:t>
            </a:r>
          </a:p>
          <a:p>
            <a:r>
              <a:rPr lang="en-US" dirty="0" smtClean="0"/>
              <a:t>Categorize</a:t>
            </a:r>
          </a:p>
          <a:p>
            <a:r>
              <a:rPr lang="en-US" dirty="0" smtClean="0"/>
              <a:t>Collect</a:t>
            </a:r>
          </a:p>
          <a:p>
            <a:r>
              <a:rPr lang="en-US" dirty="0" smtClean="0"/>
              <a:t>Combine</a:t>
            </a:r>
          </a:p>
          <a:p>
            <a:r>
              <a:rPr lang="en-US" dirty="0" smtClean="0"/>
              <a:t>Comply</a:t>
            </a:r>
          </a:p>
          <a:p>
            <a:r>
              <a:rPr lang="en-US" dirty="0" smtClean="0"/>
              <a:t>Compose</a:t>
            </a:r>
          </a:p>
          <a:p>
            <a:r>
              <a:rPr lang="en-US" dirty="0" smtClean="0"/>
              <a:t>Construct</a:t>
            </a:r>
          </a:p>
          <a:p>
            <a:r>
              <a:rPr lang="en-US" dirty="0" smtClean="0"/>
              <a:t>Create</a:t>
            </a:r>
          </a:p>
          <a:p>
            <a:r>
              <a:rPr lang="en-US" dirty="0" smtClean="0"/>
              <a:t>Design</a:t>
            </a:r>
          </a:p>
          <a:p>
            <a:r>
              <a:rPr lang="en-US" dirty="0" smtClean="0"/>
              <a:t>Develop</a:t>
            </a:r>
          </a:p>
          <a:p>
            <a:r>
              <a:rPr lang="en-US" dirty="0" smtClean="0"/>
              <a:t>Devise</a:t>
            </a:r>
          </a:p>
          <a:p>
            <a:r>
              <a:rPr lang="en-US" dirty="0" smtClean="0"/>
              <a:t>Explain</a:t>
            </a:r>
          </a:p>
          <a:p>
            <a:r>
              <a:rPr lang="en-US" dirty="0" smtClean="0"/>
              <a:t>Formulate</a:t>
            </a:r>
          </a:p>
          <a:p>
            <a:r>
              <a:rPr lang="en-US" dirty="0" smtClean="0"/>
              <a:t>Generate</a:t>
            </a:r>
          </a:p>
          <a:p>
            <a:r>
              <a:rPr lang="en-US" dirty="0" smtClean="0"/>
              <a:t>Plan</a:t>
            </a:r>
          </a:p>
          <a:p>
            <a:r>
              <a:rPr lang="en-US" dirty="0" smtClean="0"/>
              <a:t>Prepare</a:t>
            </a:r>
          </a:p>
          <a:p>
            <a:r>
              <a:rPr lang="en-US" dirty="0" smtClean="0"/>
              <a:t>Propose</a:t>
            </a:r>
          </a:p>
          <a:p>
            <a:r>
              <a:rPr lang="en-US" dirty="0" smtClean="0"/>
              <a:t>Rearrange</a:t>
            </a:r>
          </a:p>
          <a:p>
            <a:r>
              <a:rPr lang="en-US" dirty="0" smtClean="0"/>
              <a:t>Reconstruct</a:t>
            </a:r>
          </a:p>
          <a:p>
            <a:r>
              <a:rPr lang="en-US" dirty="0" smtClean="0"/>
              <a:t>Relate</a:t>
            </a:r>
          </a:p>
          <a:p>
            <a:r>
              <a:rPr lang="en-US" dirty="0" smtClean="0"/>
              <a:t>Reorganize</a:t>
            </a:r>
          </a:p>
          <a:p>
            <a:r>
              <a:rPr lang="en-US" dirty="0" smtClean="0"/>
              <a:t>Revise</a:t>
            </a:r>
          </a:p>
          <a:p>
            <a:r>
              <a:rPr lang="en-US" dirty="0" smtClean="0"/>
              <a:t>Rewrite</a:t>
            </a:r>
          </a:p>
          <a:p>
            <a:r>
              <a:rPr lang="en-US" dirty="0" smtClean="0"/>
              <a:t>Summarize</a:t>
            </a:r>
          </a:p>
          <a:p>
            <a:r>
              <a:rPr lang="en-US" dirty="0" smtClean="0"/>
              <a:t>Synthesize</a:t>
            </a:r>
          </a:p>
          <a:p>
            <a:r>
              <a:rPr lang="en-US" dirty="0" smtClean="0"/>
              <a:t>Tell</a:t>
            </a:r>
          </a:p>
          <a:p>
            <a:r>
              <a:rPr lang="en-US" dirty="0" smtClean="0"/>
              <a:t>Write</a:t>
            </a:r>
          </a:p>
        </p:txBody>
      </p:sp>
    </p:spTree>
  </p:cSld>
  <p:clrMapOvr>
    <a:masterClrMapping/>
  </p:clrMapOvr>
  <p:transition spd="slow" advTm="3824">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4000" dirty="0" smtClean="0">
                <a:solidFill>
                  <a:srgbClr val="92D050"/>
                </a:solidFill>
              </a:rPr>
              <a:t>Bloom’s Taxonomy: </a:t>
            </a:r>
            <a:r>
              <a:rPr lang="en-US" sz="4000" dirty="0">
                <a:solidFill>
                  <a:srgbClr val="92D050"/>
                </a:solidFill>
              </a:rPr>
              <a:t>Evaluation</a:t>
            </a:r>
            <a:r>
              <a:rPr lang="en-US" sz="4000" dirty="0"/>
              <a:t>	</a:t>
            </a:r>
          </a:p>
        </p:txBody>
      </p:sp>
      <p:sp>
        <p:nvSpPr>
          <p:cNvPr id="67587" name="Rectangle 3"/>
          <p:cNvSpPr>
            <a:spLocks noGrp="1" noChangeArrowheads="1"/>
          </p:cNvSpPr>
          <p:nvPr>
            <p:ph type="body" idx="1"/>
          </p:nvPr>
        </p:nvSpPr>
        <p:spPr>
          <a:xfrm>
            <a:off x="457200" y="1775191"/>
            <a:ext cx="8229600" cy="1501409"/>
          </a:xfrm>
        </p:spPr>
        <p:txBody>
          <a:bodyPr>
            <a:normAutofit lnSpcReduction="10000"/>
          </a:bodyPr>
          <a:lstStyle/>
          <a:p>
            <a:r>
              <a:rPr lang="en-US" dirty="0"/>
              <a:t>Evaluation	</a:t>
            </a:r>
          </a:p>
          <a:p>
            <a:pPr lvl="1"/>
            <a:r>
              <a:rPr lang="en-US" dirty="0"/>
              <a:t>Critiques a set of communications for their ability to communicate clearly</a:t>
            </a:r>
            <a:r>
              <a:rPr lang="en-US" dirty="0" smtClean="0"/>
              <a:t>.</a:t>
            </a:r>
          </a:p>
          <a:p>
            <a:pPr lvl="1"/>
            <a:endParaRPr lang="en-US" dirty="0" smtClean="0"/>
          </a:p>
          <a:p>
            <a:pPr lvl="1">
              <a:buNone/>
            </a:pPr>
            <a:endParaRPr lang="en-US" dirty="0" smtClean="0"/>
          </a:p>
        </p:txBody>
      </p:sp>
      <p:sp>
        <p:nvSpPr>
          <p:cNvPr id="4" name="Rectangle 3"/>
          <p:cNvSpPr/>
          <p:nvPr/>
        </p:nvSpPr>
        <p:spPr>
          <a:xfrm>
            <a:off x="1455581" y="3667780"/>
            <a:ext cx="6240619" cy="523220"/>
          </a:xfrm>
          <a:prstGeom prst="rect">
            <a:avLst/>
          </a:prstGeom>
        </p:spPr>
        <p:txBody>
          <a:bodyPr wrap="none">
            <a:spAutoFit/>
          </a:bodyPr>
          <a:lstStyle/>
          <a:p>
            <a:pPr lvl="1">
              <a:buNone/>
            </a:pPr>
            <a:r>
              <a:rPr lang="en-US" sz="2800" b="1" u="sng" dirty="0" smtClean="0">
                <a:solidFill>
                  <a:srgbClr val="92D050"/>
                </a:solidFill>
                <a:effectLst>
                  <a:outerShdw blurRad="38100" dist="38100" dir="2700000" algn="tl">
                    <a:srgbClr val="000000">
                      <a:alpha val="43137"/>
                    </a:srgbClr>
                  </a:outerShdw>
                </a:effectLst>
                <a:latin typeface="+mj-lt"/>
              </a:rPr>
              <a:t>Evaluation Behaviors/Verbs/Actions </a:t>
            </a:r>
          </a:p>
        </p:txBody>
      </p:sp>
      <p:sp>
        <p:nvSpPr>
          <p:cNvPr id="5" name="Rectangle 4"/>
          <p:cNvSpPr/>
          <p:nvPr/>
        </p:nvSpPr>
        <p:spPr>
          <a:xfrm>
            <a:off x="152400" y="4419600"/>
            <a:ext cx="8763000" cy="1754326"/>
          </a:xfrm>
          <a:prstGeom prst="rect">
            <a:avLst/>
          </a:prstGeom>
        </p:spPr>
        <p:txBody>
          <a:bodyPr wrap="square" numCol="4">
            <a:spAutoFit/>
          </a:bodyPr>
          <a:lstStyle/>
          <a:p>
            <a:r>
              <a:rPr lang="en-US" dirty="0" smtClean="0"/>
              <a:t>Appraise</a:t>
            </a:r>
          </a:p>
          <a:p>
            <a:r>
              <a:rPr lang="en-US" dirty="0" smtClean="0"/>
              <a:t>Argue</a:t>
            </a:r>
          </a:p>
          <a:p>
            <a:r>
              <a:rPr lang="en-US" dirty="0" smtClean="0"/>
              <a:t>Assess</a:t>
            </a:r>
          </a:p>
          <a:p>
            <a:r>
              <a:rPr lang="en-US" dirty="0" smtClean="0"/>
              <a:t>Attach</a:t>
            </a:r>
          </a:p>
          <a:p>
            <a:r>
              <a:rPr lang="en-US" dirty="0" smtClean="0"/>
              <a:t>Choose</a:t>
            </a:r>
          </a:p>
          <a:p>
            <a:r>
              <a:rPr lang="en-US" dirty="0" smtClean="0"/>
              <a:t>Compare</a:t>
            </a:r>
          </a:p>
          <a:p>
            <a:r>
              <a:rPr lang="en-US" dirty="0" smtClean="0"/>
              <a:t>Conclude</a:t>
            </a:r>
          </a:p>
          <a:p>
            <a:r>
              <a:rPr lang="en-US" dirty="0" smtClean="0"/>
              <a:t>Contrast</a:t>
            </a:r>
          </a:p>
          <a:p>
            <a:r>
              <a:rPr lang="en-US" dirty="0" smtClean="0"/>
              <a:t>Defend</a:t>
            </a:r>
          </a:p>
          <a:p>
            <a:r>
              <a:rPr lang="en-US" dirty="0" smtClean="0"/>
              <a:t>Describe</a:t>
            </a:r>
          </a:p>
          <a:p>
            <a:r>
              <a:rPr lang="en-US" dirty="0" smtClean="0"/>
              <a:t>Discriminate</a:t>
            </a:r>
          </a:p>
          <a:p>
            <a:r>
              <a:rPr lang="en-US" dirty="0" smtClean="0"/>
              <a:t>Estimate</a:t>
            </a:r>
          </a:p>
          <a:p>
            <a:r>
              <a:rPr lang="en-US" dirty="0" smtClean="0"/>
              <a:t>Evaluate</a:t>
            </a:r>
          </a:p>
          <a:p>
            <a:r>
              <a:rPr lang="en-US" dirty="0" smtClean="0"/>
              <a:t>Explain</a:t>
            </a:r>
          </a:p>
          <a:p>
            <a:r>
              <a:rPr lang="en-US" dirty="0" smtClean="0"/>
              <a:t>Judge</a:t>
            </a:r>
          </a:p>
          <a:p>
            <a:r>
              <a:rPr lang="en-US" dirty="0" smtClean="0"/>
              <a:t>Justify</a:t>
            </a:r>
          </a:p>
          <a:p>
            <a:r>
              <a:rPr lang="en-US" dirty="0" smtClean="0"/>
              <a:t>Interpret</a:t>
            </a:r>
          </a:p>
          <a:p>
            <a:r>
              <a:rPr lang="en-US" dirty="0" smtClean="0"/>
              <a:t>Relate</a:t>
            </a:r>
          </a:p>
          <a:p>
            <a:r>
              <a:rPr lang="en-US" dirty="0" smtClean="0"/>
              <a:t>Predict</a:t>
            </a:r>
          </a:p>
          <a:p>
            <a:r>
              <a:rPr lang="en-US" dirty="0" smtClean="0"/>
              <a:t>Rate</a:t>
            </a:r>
          </a:p>
          <a:p>
            <a:r>
              <a:rPr lang="en-US" dirty="0" smtClean="0"/>
              <a:t>Select</a:t>
            </a:r>
          </a:p>
          <a:p>
            <a:r>
              <a:rPr lang="en-US" dirty="0" smtClean="0"/>
              <a:t>Summarize</a:t>
            </a:r>
          </a:p>
          <a:p>
            <a:r>
              <a:rPr lang="en-US" dirty="0" smtClean="0"/>
              <a:t>Support</a:t>
            </a:r>
          </a:p>
          <a:p>
            <a:r>
              <a:rPr lang="en-US" dirty="0" smtClean="0"/>
              <a:t>value</a:t>
            </a:r>
            <a:endParaRPr lang="en-US" dirty="0"/>
          </a:p>
        </p:txBody>
      </p:sp>
    </p:spTree>
  </p:cSld>
  <p:clrMapOvr>
    <a:masterClrMapping/>
  </p:clrMapOvr>
  <p:transition spd="slow" advTm="3936">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pPr eaLnBrk="1" hangingPunct="1">
              <a:defRPr/>
            </a:pPr>
            <a:r>
              <a:rPr lang="en-US" dirty="0" smtClean="0"/>
              <a:t>Instructional Goals</a:t>
            </a:r>
          </a:p>
        </p:txBody>
      </p:sp>
      <p:pic>
        <p:nvPicPr>
          <p:cNvPr id="6148" name="Picture 7" descr="vip33smp[1]"/>
          <p:cNvPicPr>
            <a:picLocks noGrp="1" noChangeAspect="1" noChangeArrowheads="1"/>
          </p:cNvPicPr>
          <p:nvPr>
            <p:ph type="clipArt" sz="half" idx="1"/>
          </p:nvPr>
        </p:nvPicPr>
        <p:blipFill>
          <a:blip r:embed="rId2" cstate="print"/>
          <a:srcRect/>
          <a:stretch>
            <a:fillRect/>
          </a:stretch>
        </p:blipFill>
        <p:spPr>
          <a:xfrm>
            <a:off x="762000" y="2209800"/>
            <a:ext cx="2597150" cy="3352800"/>
          </a:xfrm>
        </p:spPr>
      </p:pic>
      <p:sp>
        <p:nvSpPr>
          <p:cNvPr id="27654" name="Rectangle 6"/>
          <p:cNvSpPr>
            <a:spLocks noGrp="1" noChangeArrowheads="1"/>
          </p:cNvSpPr>
          <p:nvPr>
            <p:ph type="body" sz="half" idx="2"/>
          </p:nvPr>
        </p:nvSpPr>
        <p:spPr/>
        <p:txBody>
          <a:bodyPr/>
          <a:lstStyle/>
          <a:p>
            <a:pPr>
              <a:defRPr/>
            </a:pPr>
            <a:r>
              <a:rPr lang="en-US" sz="2800" dirty="0" smtClean="0"/>
              <a:t>We expect high school graduates to be able to solve problems, critically evaluate issues, and make decisions.</a:t>
            </a:r>
          </a:p>
          <a:p>
            <a:pPr eaLnBrk="1" hangingPunct="1">
              <a:buNone/>
              <a:defRPr/>
            </a:pPr>
            <a:r>
              <a:rPr lang="en-US" sz="2800" dirty="0" smtClean="0"/>
              <a:t> </a:t>
            </a:r>
          </a:p>
        </p:txBody>
      </p:sp>
    </p:spTree>
  </p:cSld>
  <p:clrMapOvr>
    <a:masterClrMapping/>
  </p:clrMapOvr>
  <p:transition spd="slow" advTm="2688">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descr="C:\Documents and Settings\kwagner\Local Settings\Temporary Internet Files\Content.IE5\LDEYJMKX\MC900338358[1].wmf"/>
          <p:cNvPicPr>
            <a:picLocks noChangeAspect="1" noChangeArrowheads="1"/>
          </p:cNvPicPr>
          <p:nvPr/>
        </p:nvPicPr>
        <p:blipFill>
          <a:blip r:embed="rId2" cstate="print"/>
          <a:srcRect t="34802"/>
          <a:stretch>
            <a:fillRect/>
          </a:stretch>
        </p:blipFill>
        <p:spPr bwMode="auto">
          <a:xfrm>
            <a:off x="6400800" y="4267200"/>
            <a:ext cx="2440659" cy="2286000"/>
          </a:xfrm>
          <a:prstGeom prst="rect">
            <a:avLst/>
          </a:prstGeom>
          <a:noFill/>
          <a:ln w="9525">
            <a:noFill/>
            <a:miter lim="800000"/>
            <a:headEnd/>
            <a:tailEnd/>
          </a:ln>
        </p:spPr>
      </p:pic>
      <p:sp>
        <p:nvSpPr>
          <p:cNvPr id="100354" name="Rectangle 2"/>
          <p:cNvSpPr>
            <a:spLocks noGrp="1" noChangeArrowheads="1"/>
          </p:cNvSpPr>
          <p:nvPr>
            <p:ph type="title"/>
          </p:nvPr>
        </p:nvSpPr>
        <p:spPr>
          <a:xfrm>
            <a:off x="457200" y="76200"/>
            <a:ext cx="8229600" cy="1139825"/>
          </a:xfrm>
        </p:spPr>
        <p:txBody>
          <a:bodyPr/>
          <a:lstStyle/>
          <a:p>
            <a:pPr eaLnBrk="1" hangingPunct="1">
              <a:defRPr/>
            </a:pPr>
            <a:r>
              <a:rPr lang="en-US" dirty="0" smtClean="0">
                <a:solidFill>
                  <a:srgbClr val="92D050"/>
                </a:solidFill>
              </a:rPr>
              <a:t>Behavior</a:t>
            </a:r>
          </a:p>
        </p:txBody>
      </p:sp>
      <p:sp>
        <p:nvSpPr>
          <p:cNvPr id="100356" name="Rectangle 4"/>
          <p:cNvSpPr>
            <a:spLocks noGrp="1" noChangeArrowheads="1"/>
          </p:cNvSpPr>
          <p:nvPr>
            <p:ph type="body" sz="half" idx="1"/>
          </p:nvPr>
        </p:nvSpPr>
        <p:spPr>
          <a:xfrm>
            <a:off x="152400" y="1447800"/>
            <a:ext cx="8991600" cy="609600"/>
          </a:xfrm>
        </p:spPr>
        <p:txBody>
          <a:bodyPr/>
          <a:lstStyle/>
          <a:p>
            <a:pPr eaLnBrk="1" hangingPunct="1">
              <a:buFont typeface="Wingdings" pitchFamily="2" charset="2"/>
              <a:buNone/>
              <a:defRPr/>
            </a:pPr>
            <a:r>
              <a:rPr lang="en-US" sz="2800" dirty="0" smtClean="0"/>
              <a:t>Name </a:t>
            </a:r>
            <a:r>
              <a:rPr lang="en-US" sz="2800" dirty="0" smtClean="0"/>
              <a:t> </a:t>
            </a:r>
            <a:r>
              <a:rPr lang="en-US" sz="2800" dirty="0" smtClean="0"/>
              <a:t>the behavior in the following objectives. </a:t>
            </a:r>
          </a:p>
        </p:txBody>
      </p:sp>
      <p:sp>
        <p:nvSpPr>
          <p:cNvPr id="10" name="Rectangle 4"/>
          <p:cNvSpPr txBox="1">
            <a:spLocks noChangeArrowheads="1"/>
          </p:cNvSpPr>
          <p:nvPr/>
        </p:nvSpPr>
        <p:spPr bwMode="auto">
          <a:xfrm>
            <a:off x="152400" y="4800600"/>
            <a:ext cx="8991600" cy="10668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None/>
              <a:defRPr/>
            </a:pPr>
            <a:endParaRPr lang="en-US" sz="2800" kern="0" dirty="0">
              <a:effectLst>
                <a:outerShdw blurRad="38100" dist="38100" dir="2700000" algn="tl">
                  <a:srgbClr val="000000"/>
                </a:outerShdw>
              </a:effectLst>
              <a:latin typeface="+mn-lt"/>
            </a:endParaRPr>
          </a:p>
        </p:txBody>
      </p:sp>
      <p:sp>
        <p:nvSpPr>
          <p:cNvPr id="13" name="Rectangle 4">
            <a:hlinkClick r:id="" action="ppaction://noaction"/>
          </p:cNvPr>
          <p:cNvSpPr txBox="1">
            <a:spLocks noChangeArrowheads="1"/>
          </p:cNvSpPr>
          <p:nvPr/>
        </p:nvSpPr>
        <p:spPr bwMode="auto">
          <a:xfrm>
            <a:off x="457200" y="4267200"/>
            <a:ext cx="14478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effectLst>
                  <a:outerShdw blurRad="38100" dist="38100" dir="2700000" algn="tl">
                    <a:srgbClr val="000000"/>
                  </a:outerShdw>
                </a:effectLst>
                <a:latin typeface="+mn-lt"/>
              </a:rPr>
              <a:t>With a spoon, </a:t>
            </a:r>
          </a:p>
        </p:txBody>
      </p:sp>
      <p:sp>
        <p:nvSpPr>
          <p:cNvPr id="15" name="Rectangle 4">
            <a:hlinkClick r:id="" action="ppaction://noaction"/>
          </p:cNvPr>
          <p:cNvSpPr txBox="1">
            <a:spLocks noChangeArrowheads="1"/>
          </p:cNvSpPr>
          <p:nvPr/>
        </p:nvSpPr>
        <p:spPr bwMode="auto">
          <a:xfrm>
            <a:off x="3810000" y="4267200"/>
            <a:ext cx="3276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92D050"/>
                </a:solidFill>
                <a:effectLst>
                  <a:outerShdw blurRad="38100" dist="38100" dir="2700000" algn="tl">
                    <a:srgbClr val="000000"/>
                  </a:outerShdw>
                </a:effectLst>
                <a:latin typeface="+mn-lt"/>
              </a:rPr>
              <a:t>feed himself or herself at lunch </a:t>
            </a:r>
          </a:p>
        </p:txBody>
      </p:sp>
      <p:sp>
        <p:nvSpPr>
          <p:cNvPr id="17" name="Rectangle 4">
            <a:hlinkClick r:id="" action="ppaction://noaction"/>
          </p:cNvPr>
          <p:cNvSpPr txBox="1">
            <a:spLocks noChangeArrowheads="1"/>
          </p:cNvSpPr>
          <p:nvPr/>
        </p:nvSpPr>
        <p:spPr bwMode="auto">
          <a:xfrm>
            <a:off x="457200" y="4648200"/>
            <a:ext cx="50292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00B0F0"/>
                </a:solidFill>
                <a:effectLst>
                  <a:outerShdw blurRad="38100" dist="38100" dir="2700000" algn="tl">
                    <a:srgbClr val="000000"/>
                  </a:outerShdw>
                </a:effectLst>
                <a:latin typeface="+mn-lt"/>
              </a:rPr>
              <a:t>without spilling food </a:t>
            </a:r>
            <a:r>
              <a:rPr lang="en-US" sz="2000" kern="0" dirty="0" smtClean="0">
                <a:solidFill>
                  <a:srgbClr val="00B0F0"/>
                </a:solidFill>
                <a:effectLst>
                  <a:outerShdw blurRad="38100" dist="38100" dir="2700000" algn="tl">
                    <a:srgbClr val="000000"/>
                  </a:outerShdw>
                </a:effectLst>
                <a:latin typeface="+mn-lt"/>
              </a:rPr>
              <a:t>on his/her clothing or floor.   </a:t>
            </a:r>
            <a:endParaRPr lang="en-US" sz="2000" kern="0" dirty="0">
              <a:solidFill>
                <a:srgbClr val="00B0F0"/>
              </a:solidFill>
              <a:effectLst>
                <a:outerShdw blurRad="38100" dist="38100" dir="2700000" algn="tl">
                  <a:srgbClr val="000000"/>
                </a:outerShdw>
              </a:effectLst>
              <a:latin typeface="+mn-lt"/>
            </a:endParaRPr>
          </a:p>
        </p:txBody>
      </p:sp>
      <p:sp>
        <p:nvSpPr>
          <p:cNvPr id="18" name="Rectangle 4">
            <a:hlinkClick r:id="" action="ppaction://noaction"/>
          </p:cNvPr>
          <p:cNvSpPr txBox="1">
            <a:spLocks noChangeArrowheads="1"/>
          </p:cNvSpPr>
          <p:nvPr/>
        </p:nvSpPr>
        <p:spPr bwMode="auto">
          <a:xfrm>
            <a:off x="228600" y="2286000"/>
            <a:ext cx="1371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effectLst>
                  <a:outerShdw blurRad="38100" dist="38100" dir="2700000" algn="tl">
                    <a:srgbClr val="000000"/>
                  </a:outerShdw>
                </a:effectLst>
                <a:latin typeface="+mn-lt"/>
              </a:rPr>
              <a:t>The class will</a:t>
            </a:r>
          </a:p>
        </p:txBody>
      </p:sp>
      <p:sp>
        <p:nvSpPr>
          <p:cNvPr id="19" name="Rectangle 4">
            <a:hlinkClick r:id="" action="ppaction://noaction"/>
          </p:cNvPr>
          <p:cNvSpPr txBox="1">
            <a:spLocks noChangeArrowheads="1"/>
          </p:cNvSpPr>
          <p:nvPr/>
        </p:nvSpPr>
        <p:spPr bwMode="auto">
          <a:xfrm>
            <a:off x="4953000" y="2286000"/>
            <a:ext cx="2514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92D050"/>
                </a:solidFill>
                <a:effectLst>
                  <a:outerShdw blurRad="38100" dist="38100" dir="2700000" algn="tl">
                    <a:srgbClr val="000000"/>
                  </a:outerShdw>
                </a:effectLst>
                <a:latin typeface="+mn-lt"/>
              </a:rPr>
              <a:t>at a community shelter</a:t>
            </a:r>
          </a:p>
        </p:txBody>
      </p:sp>
      <p:sp>
        <p:nvSpPr>
          <p:cNvPr id="20" name="Rectangle 4">
            <a:hlinkClick r:id="" action="ppaction://noaction"/>
          </p:cNvPr>
          <p:cNvSpPr txBox="1">
            <a:spLocks noChangeArrowheads="1"/>
          </p:cNvSpPr>
          <p:nvPr/>
        </p:nvSpPr>
        <p:spPr bwMode="auto">
          <a:xfrm>
            <a:off x="1676400" y="2286000"/>
            <a:ext cx="3276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FF0000"/>
                </a:solidFill>
                <a:effectLst>
                  <a:outerShdw blurRad="38100" dist="38100" dir="2700000" algn="tl">
                    <a:srgbClr val="000000"/>
                  </a:outerShdw>
                </a:effectLst>
                <a:latin typeface="+mn-lt"/>
              </a:rPr>
              <a:t>serve food to needy individuals</a:t>
            </a:r>
          </a:p>
        </p:txBody>
      </p:sp>
      <p:sp>
        <p:nvSpPr>
          <p:cNvPr id="21" name="Rectangle 4">
            <a:hlinkClick r:id="" action="ppaction://noaction"/>
          </p:cNvPr>
          <p:cNvSpPr txBox="1">
            <a:spLocks noChangeArrowheads="1"/>
          </p:cNvSpPr>
          <p:nvPr/>
        </p:nvSpPr>
        <p:spPr bwMode="auto">
          <a:xfrm>
            <a:off x="7467600" y="2286000"/>
            <a:ext cx="15240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00B0F0"/>
                </a:solidFill>
                <a:effectLst>
                  <a:outerShdw blurRad="38100" dist="38100" dir="2700000" algn="tl">
                    <a:srgbClr val="000000"/>
                  </a:outerShdw>
                </a:effectLst>
                <a:latin typeface="+mn-lt"/>
              </a:rPr>
              <a:t>for two hours.</a:t>
            </a:r>
          </a:p>
        </p:txBody>
      </p:sp>
      <p:pic>
        <p:nvPicPr>
          <p:cNvPr id="29709" name="Picture 2" descr="C:\Documents and Settings\kwagner\Local Settings\Temporary Internet Files\Content.IE5\LDEYJMKX\MP900427741[1].jpg"/>
          <p:cNvPicPr>
            <a:picLocks noChangeAspect="1" noChangeArrowheads="1"/>
          </p:cNvPicPr>
          <p:nvPr/>
        </p:nvPicPr>
        <p:blipFill>
          <a:blip r:embed="rId3" cstate="print"/>
          <a:srcRect t="10715" b="17857"/>
          <a:stretch>
            <a:fillRect/>
          </a:stretch>
        </p:blipFill>
        <p:spPr bwMode="auto">
          <a:xfrm>
            <a:off x="2133600" y="2667000"/>
            <a:ext cx="1706563" cy="1524000"/>
          </a:xfrm>
          <a:prstGeom prst="rect">
            <a:avLst/>
          </a:prstGeom>
          <a:noFill/>
          <a:ln w="9525">
            <a:noFill/>
            <a:miter lim="800000"/>
            <a:headEnd/>
            <a:tailEnd/>
          </a:ln>
        </p:spPr>
      </p:pic>
      <p:sp>
        <p:nvSpPr>
          <p:cNvPr id="23" name="Rectangle 4">
            <a:hlinkClick r:id="" action="ppaction://noaction"/>
          </p:cNvPr>
          <p:cNvSpPr txBox="1">
            <a:spLocks noChangeArrowheads="1"/>
          </p:cNvSpPr>
          <p:nvPr/>
        </p:nvSpPr>
        <p:spPr bwMode="auto">
          <a:xfrm>
            <a:off x="1981200" y="4267200"/>
            <a:ext cx="1752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FF0000"/>
                </a:solidFill>
                <a:effectLst>
                  <a:outerShdw blurRad="38100" dist="38100" dir="2700000" algn="tl">
                    <a:srgbClr val="000000"/>
                  </a:outerShdw>
                </a:effectLst>
                <a:latin typeface="+mn-lt"/>
              </a:rPr>
              <a:t>each toddler will</a:t>
            </a:r>
          </a:p>
        </p:txBody>
      </p:sp>
    </p:spTree>
  </p:cSld>
  <p:clrMapOvr>
    <a:masterClrMapping/>
  </p:clrMapOvr>
  <p:transition spd="slow" advTm="384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76200"/>
            <a:ext cx="8229600" cy="4114800"/>
          </a:xfrm>
        </p:spPr>
        <p:txBody>
          <a:bodyPr>
            <a:normAutofit fontScale="90000"/>
          </a:bodyPr>
          <a:lstStyle/>
          <a:p>
            <a:pPr>
              <a:defRPr/>
            </a:pPr>
            <a:r>
              <a:rPr lang="en-US" dirty="0" smtClean="0">
                <a:solidFill>
                  <a:schemeClr val="bg2"/>
                </a:solidFill>
              </a:rPr>
              <a:t>This is the </a:t>
            </a:r>
            <a:r>
              <a:rPr lang="en-US" dirty="0" smtClean="0">
                <a:solidFill>
                  <a:srgbClr val="92D050"/>
                </a:solidFill>
              </a:rPr>
              <a:t>behavior</a:t>
            </a:r>
            <a:r>
              <a:rPr lang="en-US" dirty="0" smtClean="0">
                <a:solidFill>
                  <a:schemeClr val="tx2"/>
                </a:solidFill>
              </a:rPr>
              <a:t> </a:t>
            </a:r>
            <a:r>
              <a:rPr lang="en-US" dirty="0" smtClean="0">
                <a:solidFill>
                  <a:schemeClr val="bg2"/>
                </a:solidFill>
              </a:rPr>
              <a:t>in the objective.</a:t>
            </a:r>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This is the observable action that will be measured to determine if the learning outcome has been met. </a:t>
            </a:r>
            <a:endParaRPr lang="en-US" dirty="0">
              <a:solidFill>
                <a:schemeClr val="tx2"/>
              </a:solidFill>
            </a:endParaRPr>
          </a:p>
        </p:txBody>
      </p:sp>
      <p:sp>
        <p:nvSpPr>
          <p:cNvPr id="4" name="TextBox 3">
            <a:hlinkClick r:id="rId3" action="ppaction://hlinksldjump"/>
          </p:cNvPr>
          <p:cNvSpPr txBox="1"/>
          <p:nvPr/>
        </p:nvSpPr>
        <p:spPr>
          <a:xfrm>
            <a:off x="6400800" y="6581001"/>
            <a:ext cx="2743200" cy="276999"/>
          </a:xfrm>
          <a:prstGeom prst="rect">
            <a:avLst/>
          </a:prstGeom>
          <a:noFill/>
        </p:spPr>
        <p:txBody>
          <a:bodyPr wrap="square" lIns="0" tIns="0" rIns="0" bIns="0" rtlCol="0">
            <a:spAutoFit/>
          </a:bodyPr>
          <a:lstStyle/>
          <a:p>
            <a:r>
              <a:rPr lang="en-US" b="1" dirty="0" smtClean="0">
                <a:solidFill>
                  <a:srgbClr val="FF0000"/>
                </a:solidFill>
                <a:effectLst>
                  <a:outerShdw blurRad="38100" dist="38100" dir="2700000" algn="tl">
                    <a:srgbClr val="000000">
                      <a:alpha val="43137"/>
                    </a:srgbClr>
                  </a:outerShdw>
                </a:effectLst>
              </a:rPr>
              <a:t>Return to previous slide</a:t>
            </a:r>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transition spd="slow">
    <p:fade/>
    <p:sndAc>
      <p:stSnd>
        <p:snd r:embed="rId2" name="breeze.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dirty="0" smtClean="0">
                <a:solidFill>
                  <a:srgbClr val="9C5BCD"/>
                </a:solidFill>
              </a:rPr>
              <a:t>Condition</a:t>
            </a:r>
          </a:p>
        </p:txBody>
      </p:sp>
      <p:sp>
        <p:nvSpPr>
          <p:cNvPr id="100356" name="Rectangle 4"/>
          <p:cNvSpPr>
            <a:spLocks noGrp="1" noChangeArrowheads="1"/>
          </p:cNvSpPr>
          <p:nvPr>
            <p:ph type="body" sz="half" idx="1"/>
          </p:nvPr>
        </p:nvSpPr>
        <p:spPr>
          <a:xfrm>
            <a:off x="457200" y="1493837"/>
            <a:ext cx="4876800" cy="4830763"/>
          </a:xfrm>
        </p:spPr>
        <p:txBody>
          <a:bodyPr>
            <a:normAutofit/>
          </a:bodyPr>
          <a:lstStyle/>
          <a:p>
            <a:pPr eaLnBrk="1" hangingPunct="1">
              <a:defRPr/>
            </a:pPr>
            <a:r>
              <a:rPr lang="en-US" sz="2400" dirty="0" smtClean="0"/>
              <a:t>The condition identifies materials and/or tools that will be accessible to the learner while his/her performance is evaluated. </a:t>
            </a:r>
          </a:p>
          <a:p>
            <a:pPr eaLnBrk="1" hangingPunct="1">
              <a:defRPr/>
            </a:pPr>
            <a:r>
              <a:rPr lang="en-US" sz="2400" dirty="0" smtClean="0"/>
              <a:t>This should be explicitly stated in your objective.</a:t>
            </a:r>
          </a:p>
          <a:p>
            <a:pPr eaLnBrk="1" hangingPunct="1">
              <a:defRPr/>
            </a:pPr>
            <a:r>
              <a:rPr lang="en-US" sz="2400" dirty="0" smtClean="0"/>
              <a:t>The condition should be assessment used to evaluate learners. </a:t>
            </a:r>
            <a:endParaRPr lang="en-US" sz="2000" dirty="0" smtClean="0"/>
          </a:p>
          <a:p>
            <a:pPr eaLnBrk="1" hangingPunct="1">
              <a:defRPr/>
            </a:pPr>
            <a:endParaRPr lang="en-US" sz="2800" dirty="0" smtClean="0"/>
          </a:p>
          <a:p>
            <a:pPr eaLnBrk="1" hangingPunct="1">
              <a:defRPr/>
            </a:pPr>
            <a:endParaRPr lang="en-US" sz="2800" dirty="0" smtClean="0"/>
          </a:p>
        </p:txBody>
      </p:sp>
      <p:pic>
        <p:nvPicPr>
          <p:cNvPr id="8194" name="Picture 2" descr="C:\Documents and Settings\kwagner\Local Settings\Temporary Internet Files\Content.IE5\LDEYJMKX\MC900250977[1].wmf"/>
          <p:cNvPicPr>
            <a:picLocks noChangeAspect="1" noChangeArrowheads="1"/>
          </p:cNvPicPr>
          <p:nvPr/>
        </p:nvPicPr>
        <p:blipFill>
          <a:blip r:embed="rId2" cstate="print"/>
          <a:srcRect/>
          <a:stretch>
            <a:fillRect/>
          </a:stretch>
        </p:blipFill>
        <p:spPr bwMode="auto">
          <a:xfrm>
            <a:off x="4724400" y="2133600"/>
            <a:ext cx="4000500" cy="3429000"/>
          </a:xfrm>
          <a:prstGeom prst="rect">
            <a:avLst/>
          </a:prstGeom>
          <a:noFill/>
        </p:spPr>
      </p:pic>
    </p:spTree>
  </p:cSld>
  <p:clrMapOvr>
    <a:masterClrMapping/>
  </p:clrMapOvr>
  <p:transition spd="slow" advTm="384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76200"/>
            <a:ext cx="8229600" cy="1139825"/>
          </a:xfrm>
        </p:spPr>
        <p:txBody>
          <a:bodyPr/>
          <a:lstStyle/>
          <a:p>
            <a:pPr eaLnBrk="1" hangingPunct="1">
              <a:defRPr/>
            </a:pPr>
            <a:r>
              <a:rPr lang="en-US" dirty="0" smtClean="0">
                <a:solidFill>
                  <a:srgbClr val="9C5BCD"/>
                </a:solidFill>
              </a:rPr>
              <a:t>Condition</a:t>
            </a:r>
          </a:p>
        </p:txBody>
      </p:sp>
      <p:sp>
        <p:nvSpPr>
          <p:cNvPr id="100356" name="Rectangle 4"/>
          <p:cNvSpPr>
            <a:spLocks noGrp="1" noChangeArrowheads="1"/>
          </p:cNvSpPr>
          <p:nvPr>
            <p:ph type="body" sz="half" idx="1"/>
          </p:nvPr>
        </p:nvSpPr>
        <p:spPr>
          <a:xfrm>
            <a:off x="152400" y="1524000"/>
            <a:ext cx="8991600" cy="609600"/>
          </a:xfrm>
        </p:spPr>
        <p:txBody>
          <a:bodyPr/>
          <a:lstStyle/>
          <a:p>
            <a:pPr eaLnBrk="1" hangingPunct="1">
              <a:buFont typeface="Wingdings" pitchFamily="2" charset="2"/>
              <a:buNone/>
              <a:defRPr/>
            </a:pPr>
            <a:r>
              <a:rPr lang="en-US" sz="2800" dirty="0" smtClean="0"/>
              <a:t>Name</a:t>
            </a:r>
            <a:r>
              <a:rPr lang="en-US" sz="2800" dirty="0" smtClean="0"/>
              <a:t> </a:t>
            </a:r>
            <a:r>
              <a:rPr lang="en-US" sz="2800" dirty="0" smtClean="0"/>
              <a:t>the condition in the following objectives. </a:t>
            </a:r>
          </a:p>
        </p:txBody>
      </p:sp>
      <p:sp>
        <p:nvSpPr>
          <p:cNvPr id="8" name="Rectangle 4">
            <a:hlinkClick r:id="" action="ppaction://noaction"/>
          </p:cNvPr>
          <p:cNvSpPr txBox="1">
            <a:spLocks noChangeArrowheads="1"/>
          </p:cNvSpPr>
          <p:nvPr/>
        </p:nvSpPr>
        <p:spPr bwMode="auto">
          <a:xfrm>
            <a:off x="5105400" y="4267200"/>
            <a:ext cx="15240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solidFill>
                  <a:srgbClr val="FF0000"/>
                </a:solidFill>
                <a:effectLst>
                  <a:outerShdw blurRad="38100" dist="38100" dir="2700000" algn="tl">
                    <a:srgbClr val="000000"/>
                  </a:outerShdw>
                </a:effectLst>
                <a:latin typeface="+mn-lt"/>
              </a:rPr>
              <a:t>the </a:t>
            </a:r>
            <a:r>
              <a:rPr lang="en-US" sz="2000" kern="0" dirty="0" smtClean="0">
                <a:solidFill>
                  <a:srgbClr val="FF0000"/>
                </a:solidFill>
                <a:effectLst>
                  <a:outerShdw blurRad="38100" dist="38100" dir="2700000" algn="tl">
                    <a:srgbClr val="000000"/>
                  </a:outerShdw>
                </a:effectLst>
                <a:latin typeface="+mn-lt"/>
              </a:rPr>
              <a:t>pupils </a:t>
            </a:r>
            <a:r>
              <a:rPr lang="en-US" sz="2000" kern="0" dirty="0">
                <a:solidFill>
                  <a:srgbClr val="FF0000"/>
                </a:solidFill>
                <a:effectLst>
                  <a:outerShdw blurRad="38100" dist="38100" dir="2700000" algn="tl">
                    <a:srgbClr val="000000"/>
                  </a:outerShdw>
                </a:effectLst>
                <a:latin typeface="+mn-lt"/>
              </a:rPr>
              <a:t>will</a:t>
            </a:r>
          </a:p>
        </p:txBody>
      </p:sp>
      <p:sp>
        <p:nvSpPr>
          <p:cNvPr id="10" name="Rectangle 4"/>
          <p:cNvSpPr txBox="1">
            <a:spLocks noChangeArrowheads="1"/>
          </p:cNvSpPr>
          <p:nvPr/>
        </p:nvSpPr>
        <p:spPr bwMode="auto">
          <a:xfrm>
            <a:off x="152400" y="4800600"/>
            <a:ext cx="8991600" cy="10668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None/>
              <a:defRPr/>
            </a:pPr>
            <a:endParaRPr lang="en-US" sz="2800" kern="0" dirty="0">
              <a:effectLst>
                <a:outerShdw blurRad="38100" dist="38100" dir="2700000" algn="tl">
                  <a:srgbClr val="000000"/>
                </a:outerShdw>
              </a:effectLst>
              <a:latin typeface="+mn-lt"/>
            </a:endParaRPr>
          </a:p>
        </p:txBody>
      </p:sp>
      <p:sp>
        <p:nvSpPr>
          <p:cNvPr id="13" name="Rectangle 4">
            <a:hlinkClick r:id="" action="ppaction://noaction"/>
          </p:cNvPr>
          <p:cNvSpPr txBox="1">
            <a:spLocks noChangeArrowheads="1"/>
          </p:cNvSpPr>
          <p:nvPr/>
        </p:nvSpPr>
        <p:spPr bwMode="auto">
          <a:xfrm>
            <a:off x="457200" y="4267200"/>
            <a:ext cx="46482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effectLst>
                  <a:outerShdw blurRad="38100" dist="38100" dir="2700000" algn="tl">
                    <a:srgbClr val="000000"/>
                  </a:outerShdw>
                </a:effectLst>
                <a:latin typeface="+mn-lt"/>
              </a:rPr>
              <a:t>Given </a:t>
            </a:r>
            <a:r>
              <a:rPr lang="en-US" sz="2000" kern="0" dirty="0" smtClean="0">
                <a:effectLst>
                  <a:outerShdw blurRad="38100" dist="38100" dir="2700000" algn="tl">
                    <a:srgbClr val="000000"/>
                  </a:outerShdw>
                </a:effectLst>
                <a:latin typeface="+mn-lt"/>
              </a:rPr>
              <a:t>water colors, paint brushes and paper,</a:t>
            </a:r>
            <a:endParaRPr lang="en-US" sz="2000" kern="0" dirty="0">
              <a:effectLst>
                <a:outerShdw blurRad="38100" dist="38100" dir="2700000" algn="tl">
                  <a:srgbClr val="000000"/>
                </a:outerShdw>
              </a:effectLst>
              <a:latin typeface="+mn-lt"/>
            </a:endParaRPr>
          </a:p>
        </p:txBody>
      </p:sp>
      <p:sp>
        <p:nvSpPr>
          <p:cNvPr id="15" name="Rectangle 4">
            <a:hlinkClick r:id="" action="ppaction://noaction"/>
          </p:cNvPr>
          <p:cNvSpPr txBox="1">
            <a:spLocks noChangeArrowheads="1"/>
          </p:cNvSpPr>
          <p:nvPr/>
        </p:nvSpPr>
        <p:spPr bwMode="auto">
          <a:xfrm>
            <a:off x="6629400" y="4267200"/>
            <a:ext cx="2514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B050"/>
                </a:solidFill>
                <a:effectLst>
                  <a:outerShdw blurRad="38100" dist="38100" dir="2700000" algn="tl">
                    <a:srgbClr val="000000"/>
                  </a:outerShdw>
                </a:effectLst>
                <a:latin typeface="+mn-lt"/>
              </a:rPr>
              <a:t>create secondary colors</a:t>
            </a:r>
            <a:endParaRPr lang="en-US" sz="2000" kern="0" dirty="0">
              <a:solidFill>
                <a:srgbClr val="00B050"/>
              </a:solidFill>
              <a:effectLst>
                <a:outerShdw blurRad="38100" dist="38100" dir="2700000" algn="tl">
                  <a:srgbClr val="000000"/>
                </a:outerShdw>
              </a:effectLst>
              <a:latin typeface="+mn-lt"/>
            </a:endParaRPr>
          </a:p>
        </p:txBody>
      </p:sp>
      <p:sp>
        <p:nvSpPr>
          <p:cNvPr id="17" name="Rectangle 4">
            <a:hlinkClick r:id="" action="ppaction://noaction"/>
          </p:cNvPr>
          <p:cNvSpPr txBox="1">
            <a:spLocks noChangeArrowheads="1"/>
          </p:cNvSpPr>
          <p:nvPr/>
        </p:nvSpPr>
        <p:spPr bwMode="auto">
          <a:xfrm>
            <a:off x="457200" y="4648200"/>
            <a:ext cx="2133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70C0"/>
                </a:solidFill>
                <a:effectLst>
                  <a:outerShdw blurRad="38100" dist="38100" dir="2700000" algn="tl">
                    <a:srgbClr val="000000"/>
                  </a:outerShdw>
                </a:effectLst>
                <a:latin typeface="+mn-lt"/>
              </a:rPr>
              <a:t>with 90% accuracy.</a:t>
            </a:r>
            <a:endParaRPr lang="en-US" sz="2000" kern="0" dirty="0">
              <a:solidFill>
                <a:srgbClr val="0070C0"/>
              </a:solidFill>
              <a:effectLst>
                <a:outerShdw blurRad="38100" dist="38100" dir="2700000" algn="tl">
                  <a:srgbClr val="000000"/>
                </a:outerShdw>
              </a:effectLst>
              <a:latin typeface="+mn-lt"/>
            </a:endParaRPr>
          </a:p>
        </p:txBody>
      </p:sp>
      <p:sp>
        <p:nvSpPr>
          <p:cNvPr id="18" name="Rectangle 4">
            <a:hlinkClick r:id="" action="ppaction://noaction"/>
          </p:cNvPr>
          <p:cNvSpPr txBox="1">
            <a:spLocks noChangeArrowheads="1"/>
          </p:cNvSpPr>
          <p:nvPr/>
        </p:nvSpPr>
        <p:spPr bwMode="auto">
          <a:xfrm>
            <a:off x="381000" y="2286000"/>
            <a:ext cx="14478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a:effectLst>
                  <a:outerShdw blurRad="38100" dist="38100" dir="2700000" algn="tl">
                    <a:srgbClr val="000000"/>
                  </a:outerShdw>
                </a:effectLst>
                <a:latin typeface="+mn-lt"/>
              </a:rPr>
              <a:t>The </a:t>
            </a:r>
            <a:r>
              <a:rPr lang="en-US" sz="2000" kern="0" dirty="0" smtClean="0">
                <a:effectLst>
                  <a:outerShdw blurRad="38100" dist="38100" dir="2700000" algn="tl">
                    <a:srgbClr val="000000"/>
                  </a:outerShdw>
                </a:effectLst>
                <a:latin typeface="+mn-lt"/>
              </a:rPr>
              <a:t>child </a:t>
            </a:r>
            <a:r>
              <a:rPr lang="en-US" sz="2000" kern="0" dirty="0">
                <a:effectLst>
                  <a:outerShdw blurRad="38100" dist="38100" dir="2700000" algn="tl">
                    <a:srgbClr val="000000"/>
                  </a:outerShdw>
                </a:effectLst>
                <a:latin typeface="+mn-lt"/>
              </a:rPr>
              <a:t>will</a:t>
            </a:r>
          </a:p>
        </p:txBody>
      </p:sp>
      <p:sp>
        <p:nvSpPr>
          <p:cNvPr id="19" name="Rectangle 4">
            <a:hlinkClick r:id="" action="ppaction://noaction"/>
          </p:cNvPr>
          <p:cNvSpPr txBox="1">
            <a:spLocks noChangeArrowheads="1"/>
          </p:cNvSpPr>
          <p:nvPr/>
        </p:nvSpPr>
        <p:spPr bwMode="auto">
          <a:xfrm>
            <a:off x="381000" y="2667000"/>
            <a:ext cx="4419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B050"/>
                </a:solidFill>
                <a:effectLst>
                  <a:outerShdw blurRad="38100" dist="38100" dir="2700000" algn="tl">
                    <a:srgbClr val="000000"/>
                  </a:outerShdw>
                </a:effectLst>
                <a:latin typeface="+mn-lt"/>
              </a:rPr>
              <a:t>when presented in written word problems</a:t>
            </a:r>
            <a:endParaRPr lang="en-US" sz="2000" kern="0" dirty="0">
              <a:solidFill>
                <a:srgbClr val="00B050"/>
              </a:solidFill>
              <a:effectLst>
                <a:outerShdw blurRad="38100" dist="38100" dir="2700000" algn="tl">
                  <a:srgbClr val="000000"/>
                </a:outerShdw>
              </a:effectLst>
              <a:latin typeface="+mn-lt"/>
            </a:endParaRPr>
          </a:p>
        </p:txBody>
      </p:sp>
      <p:sp>
        <p:nvSpPr>
          <p:cNvPr id="20" name="Rectangle 4">
            <a:hlinkClick r:id="" action="ppaction://noaction"/>
          </p:cNvPr>
          <p:cNvSpPr txBox="1">
            <a:spLocks noChangeArrowheads="1"/>
          </p:cNvSpPr>
          <p:nvPr/>
        </p:nvSpPr>
        <p:spPr bwMode="auto">
          <a:xfrm>
            <a:off x="1828800" y="2286000"/>
            <a:ext cx="4114800" cy="3810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FF0000"/>
                </a:solidFill>
                <a:effectLst>
                  <a:outerShdw blurRad="38100" dist="38100" dir="2700000" algn="tl">
                    <a:srgbClr val="000000"/>
                  </a:outerShdw>
                </a:effectLst>
                <a:latin typeface="+mn-lt"/>
              </a:rPr>
              <a:t>compute  sums of single digit numbers</a:t>
            </a:r>
            <a:endParaRPr lang="en-US" sz="2000" kern="0" dirty="0">
              <a:solidFill>
                <a:srgbClr val="FF0000"/>
              </a:solidFill>
              <a:effectLst>
                <a:outerShdw blurRad="38100" dist="38100" dir="2700000" algn="tl">
                  <a:srgbClr val="000000"/>
                </a:outerShdw>
              </a:effectLst>
              <a:latin typeface="+mn-lt"/>
            </a:endParaRPr>
          </a:p>
        </p:txBody>
      </p:sp>
      <p:sp>
        <p:nvSpPr>
          <p:cNvPr id="21" name="Rectangle 4">
            <a:hlinkClick r:id="" action="ppaction://noaction"/>
          </p:cNvPr>
          <p:cNvSpPr txBox="1">
            <a:spLocks noChangeArrowheads="1"/>
          </p:cNvSpPr>
          <p:nvPr/>
        </p:nvSpPr>
        <p:spPr bwMode="auto">
          <a:xfrm>
            <a:off x="4800600" y="2667000"/>
            <a:ext cx="2133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70C0"/>
                </a:solidFill>
                <a:effectLst>
                  <a:outerShdw blurRad="38100" dist="38100" dir="2700000" algn="tl">
                    <a:srgbClr val="000000"/>
                  </a:outerShdw>
                </a:effectLst>
                <a:latin typeface="+mn-lt"/>
              </a:rPr>
              <a:t>with 80% accuracy.</a:t>
            </a:r>
            <a:endParaRPr lang="en-US" sz="2000" kern="0" dirty="0">
              <a:solidFill>
                <a:srgbClr val="0070C0"/>
              </a:solidFill>
              <a:effectLst>
                <a:outerShdw blurRad="38100" dist="38100" dir="2700000" algn="tl">
                  <a:srgbClr val="000000"/>
                </a:outerShdw>
              </a:effectLst>
              <a:latin typeface="+mn-lt"/>
            </a:endParaRPr>
          </a:p>
        </p:txBody>
      </p:sp>
      <p:pic>
        <p:nvPicPr>
          <p:cNvPr id="5122" name="Picture 2" descr="C:\Documents and Settings\kwagner\Local Settings\Temporary Internet Files\Content.IE5\LDEYJMKX\MC900441754[1].png"/>
          <p:cNvPicPr>
            <a:picLocks noChangeAspect="1" noChangeArrowheads="1"/>
          </p:cNvPicPr>
          <p:nvPr/>
        </p:nvPicPr>
        <p:blipFill>
          <a:blip r:embed="rId2" cstate="print"/>
          <a:srcRect/>
          <a:stretch>
            <a:fillRect/>
          </a:stretch>
        </p:blipFill>
        <p:spPr bwMode="auto">
          <a:xfrm>
            <a:off x="4572000" y="4724400"/>
            <a:ext cx="1905000" cy="1905000"/>
          </a:xfrm>
          <a:prstGeom prst="rect">
            <a:avLst/>
          </a:prstGeom>
          <a:noFill/>
        </p:spPr>
      </p:pic>
      <p:pic>
        <p:nvPicPr>
          <p:cNvPr id="5123" name="Picture 3" descr="C:\Documents and Settings\kwagner\Local Settings\Temporary Internet Files\Content.IE5\IE7J7358\MC900059122[1].wmf"/>
          <p:cNvPicPr>
            <a:picLocks noChangeAspect="1" noChangeArrowheads="1"/>
          </p:cNvPicPr>
          <p:nvPr/>
        </p:nvPicPr>
        <p:blipFill>
          <a:blip r:embed="rId3" cstate="print"/>
          <a:srcRect/>
          <a:stretch>
            <a:fillRect/>
          </a:stretch>
        </p:blipFill>
        <p:spPr bwMode="auto">
          <a:xfrm>
            <a:off x="7162800" y="1978374"/>
            <a:ext cx="1600200" cy="2109440"/>
          </a:xfrm>
          <a:prstGeom prst="rect">
            <a:avLst/>
          </a:prstGeom>
          <a:noFill/>
        </p:spPr>
      </p:pic>
    </p:spTree>
  </p:cSld>
  <p:clrMapOvr>
    <a:masterClrMapping/>
  </p:clrMapOvr>
  <p:transition spd="slow" advTm="3840">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76200"/>
            <a:ext cx="8229600" cy="6096000"/>
          </a:xfrm>
        </p:spPr>
        <p:txBody>
          <a:bodyPr>
            <a:normAutofit fontScale="90000"/>
          </a:bodyPr>
          <a:lstStyle/>
          <a:p>
            <a:pPr>
              <a:defRPr/>
            </a:pPr>
            <a:r>
              <a:rPr lang="en-US" dirty="0" smtClean="0">
                <a:solidFill>
                  <a:schemeClr val="bg2"/>
                </a:solidFill>
              </a:rPr>
              <a:t>This is the </a:t>
            </a:r>
            <a:r>
              <a:rPr lang="en-US" dirty="0" smtClean="0">
                <a:solidFill>
                  <a:srgbClr val="9C5BCD"/>
                </a:solidFill>
              </a:rPr>
              <a:t>condition</a:t>
            </a:r>
            <a:r>
              <a:rPr lang="en-US" dirty="0" smtClean="0">
                <a:solidFill>
                  <a:schemeClr val="tx2"/>
                </a:solidFill>
              </a:rPr>
              <a:t> </a:t>
            </a:r>
            <a:r>
              <a:rPr lang="en-US" dirty="0" smtClean="0">
                <a:solidFill>
                  <a:schemeClr val="bg2"/>
                </a:solidFill>
              </a:rPr>
              <a:t>for the objective.</a:t>
            </a:r>
            <a:r>
              <a:rPr lang="en-US" dirty="0" smtClean="0">
                <a:solidFill>
                  <a:schemeClr val="tx2"/>
                </a:solidFill>
              </a:rPr>
              <a:t>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This is the criteria that will be used during the assessment of the learning outcome.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The condition in the objective should be present in the evaluation.</a:t>
            </a:r>
            <a:endParaRPr lang="en-US" dirty="0">
              <a:solidFill>
                <a:schemeClr val="tx2"/>
              </a:solidFill>
            </a:endParaRPr>
          </a:p>
        </p:txBody>
      </p:sp>
    </p:spTree>
  </p:cSld>
  <p:clrMapOvr>
    <a:masterClrMapping/>
  </p:clrMapOvr>
  <p:transition spd="slow">
    <p:fade/>
    <p:sndAc>
      <p:stSnd>
        <p:snd r:embed="rId2" name="breeze.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dirty="0" smtClean="0">
                <a:solidFill>
                  <a:srgbClr val="FFC000"/>
                </a:solidFill>
              </a:rPr>
              <a:t>Degree</a:t>
            </a:r>
          </a:p>
        </p:txBody>
      </p:sp>
      <p:sp>
        <p:nvSpPr>
          <p:cNvPr id="100356" name="Rectangle 4"/>
          <p:cNvSpPr>
            <a:spLocks noGrp="1" noChangeArrowheads="1"/>
          </p:cNvSpPr>
          <p:nvPr>
            <p:ph type="body" sz="half" idx="1"/>
          </p:nvPr>
        </p:nvSpPr>
        <p:spPr>
          <a:xfrm>
            <a:off x="457200" y="1493837"/>
            <a:ext cx="4876800" cy="4830763"/>
          </a:xfrm>
        </p:spPr>
        <p:txBody>
          <a:bodyPr>
            <a:normAutofit fontScale="92500" lnSpcReduction="10000"/>
          </a:bodyPr>
          <a:lstStyle/>
          <a:p>
            <a:pPr eaLnBrk="1" hangingPunct="1">
              <a:defRPr/>
            </a:pPr>
            <a:r>
              <a:rPr lang="en-US" sz="2400" dirty="0" smtClean="0"/>
              <a:t>The degree is the level of proficiency required to indicate successful completion of the objective. </a:t>
            </a:r>
          </a:p>
          <a:p>
            <a:pPr eaLnBrk="1" hangingPunct="1">
              <a:defRPr/>
            </a:pPr>
            <a:r>
              <a:rPr lang="en-US" sz="2400" dirty="0" smtClean="0"/>
              <a:t>This should be explicitly stated in your objective.</a:t>
            </a:r>
          </a:p>
          <a:p>
            <a:pPr eaLnBrk="1" hangingPunct="1">
              <a:defRPr/>
            </a:pPr>
            <a:r>
              <a:rPr lang="en-US" sz="2400" dirty="0" smtClean="0"/>
              <a:t>Typically, you should not require your learners to be perfect to complete an objective, as this sets them up for failure. </a:t>
            </a:r>
          </a:p>
          <a:p>
            <a:pPr eaLnBrk="1" hangingPunct="1">
              <a:defRPr/>
            </a:pPr>
            <a:r>
              <a:rPr lang="en-US" sz="2400" dirty="0" smtClean="0"/>
              <a:t>Examples:</a:t>
            </a:r>
          </a:p>
          <a:p>
            <a:pPr lvl="1" eaLnBrk="1" hangingPunct="1">
              <a:defRPr/>
            </a:pPr>
            <a:r>
              <a:rPr lang="en-US" sz="2000" dirty="0" smtClean="0"/>
              <a:t>within ½ inch</a:t>
            </a:r>
          </a:p>
          <a:p>
            <a:pPr lvl="1" eaLnBrk="1" hangingPunct="1">
              <a:defRPr/>
            </a:pPr>
            <a:r>
              <a:rPr lang="en-US" sz="2000" dirty="0" smtClean="0"/>
              <a:t>for 3 hours</a:t>
            </a:r>
          </a:p>
          <a:p>
            <a:pPr lvl="1" eaLnBrk="1" hangingPunct="1">
              <a:defRPr/>
            </a:pPr>
            <a:r>
              <a:rPr lang="en-US" sz="2000" dirty="0" smtClean="0"/>
              <a:t>with 80% accuracy</a:t>
            </a:r>
          </a:p>
          <a:p>
            <a:pPr lvl="1" eaLnBrk="1" hangingPunct="1">
              <a:defRPr/>
            </a:pPr>
            <a:r>
              <a:rPr lang="en-US" sz="2000" dirty="0" smtClean="0"/>
              <a:t>9 out of 10 times</a:t>
            </a:r>
            <a:endParaRPr lang="en-US" sz="2800" dirty="0" smtClean="0"/>
          </a:p>
          <a:p>
            <a:pPr eaLnBrk="1" hangingPunct="1">
              <a:defRPr/>
            </a:pPr>
            <a:endParaRPr lang="en-US" sz="2800" dirty="0" smtClean="0"/>
          </a:p>
        </p:txBody>
      </p:sp>
      <p:pic>
        <p:nvPicPr>
          <p:cNvPr id="9223" name="Picture 7" descr="C:\Documents and Settings\kwagner\Local Settings\Temporary Internet Files\Content.IE5\JSMZ6HQK\MC900389286[1].wmf"/>
          <p:cNvPicPr>
            <a:picLocks noChangeAspect="1" noChangeArrowheads="1"/>
          </p:cNvPicPr>
          <p:nvPr/>
        </p:nvPicPr>
        <p:blipFill>
          <a:blip r:embed="rId2" cstate="print"/>
          <a:srcRect/>
          <a:stretch>
            <a:fillRect/>
          </a:stretch>
        </p:blipFill>
        <p:spPr bwMode="auto">
          <a:xfrm rot="1902652">
            <a:off x="6517139" y="2743063"/>
            <a:ext cx="2143957" cy="2446337"/>
          </a:xfrm>
          <a:prstGeom prst="rect">
            <a:avLst/>
          </a:prstGeom>
          <a:noFill/>
        </p:spPr>
      </p:pic>
      <p:pic>
        <p:nvPicPr>
          <p:cNvPr id="9221" name="Picture 5" descr="C:\Program Files\Microsoft Office\MEDIA\CAGCAT10\j0234131.wmf"/>
          <p:cNvPicPr>
            <a:picLocks noChangeAspect="1" noChangeArrowheads="1"/>
          </p:cNvPicPr>
          <p:nvPr/>
        </p:nvPicPr>
        <p:blipFill>
          <a:blip r:embed="rId3" cstate="print"/>
          <a:srcRect/>
          <a:stretch>
            <a:fillRect/>
          </a:stretch>
        </p:blipFill>
        <p:spPr bwMode="auto">
          <a:xfrm>
            <a:off x="5181600" y="1981200"/>
            <a:ext cx="1952625" cy="2076450"/>
          </a:xfrm>
          <a:prstGeom prst="rect">
            <a:avLst/>
          </a:prstGeom>
          <a:noFill/>
        </p:spPr>
      </p:pic>
    </p:spTree>
  </p:cSld>
  <p:clrMapOvr>
    <a:masterClrMapping/>
  </p:clrMapOvr>
  <p:transition spd="slow" advTm="3840">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76200"/>
            <a:ext cx="8229600" cy="1139825"/>
          </a:xfrm>
        </p:spPr>
        <p:txBody>
          <a:bodyPr/>
          <a:lstStyle/>
          <a:p>
            <a:pPr eaLnBrk="1" hangingPunct="1">
              <a:defRPr/>
            </a:pPr>
            <a:r>
              <a:rPr lang="en-US" dirty="0" smtClean="0">
                <a:solidFill>
                  <a:srgbClr val="FFC000"/>
                </a:solidFill>
              </a:rPr>
              <a:t>Degree</a:t>
            </a:r>
          </a:p>
        </p:txBody>
      </p:sp>
      <p:sp>
        <p:nvSpPr>
          <p:cNvPr id="100356" name="Rectangle 4"/>
          <p:cNvSpPr>
            <a:spLocks noGrp="1" noChangeArrowheads="1"/>
          </p:cNvSpPr>
          <p:nvPr>
            <p:ph type="body" sz="half" idx="1"/>
          </p:nvPr>
        </p:nvSpPr>
        <p:spPr>
          <a:xfrm>
            <a:off x="152400" y="1524000"/>
            <a:ext cx="8991600" cy="609600"/>
          </a:xfrm>
        </p:spPr>
        <p:txBody>
          <a:bodyPr/>
          <a:lstStyle/>
          <a:p>
            <a:pPr eaLnBrk="1" hangingPunct="1">
              <a:buFont typeface="Wingdings" pitchFamily="2" charset="2"/>
              <a:buNone/>
              <a:defRPr/>
            </a:pPr>
            <a:r>
              <a:rPr lang="en-US" sz="2800" dirty="0" smtClean="0"/>
              <a:t>Name </a:t>
            </a:r>
            <a:r>
              <a:rPr lang="en-US" sz="2800" dirty="0" smtClean="0"/>
              <a:t> </a:t>
            </a:r>
            <a:r>
              <a:rPr lang="en-US" sz="2800" dirty="0" smtClean="0"/>
              <a:t>the degree in the following objectives. </a:t>
            </a:r>
          </a:p>
        </p:txBody>
      </p:sp>
      <p:sp>
        <p:nvSpPr>
          <p:cNvPr id="8" name="Rectangle 4">
            <a:hlinkClick r:id="" action="ppaction://noaction"/>
          </p:cNvPr>
          <p:cNvSpPr txBox="1">
            <a:spLocks noChangeArrowheads="1"/>
          </p:cNvSpPr>
          <p:nvPr/>
        </p:nvSpPr>
        <p:spPr bwMode="auto">
          <a:xfrm>
            <a:off x="1371600" y="4038600"/>
            <a:ext cx="18288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effectLst>
                  <a:outerShdw blurRad="38100" dist="38100" dir="2700000" algn="tl">
                    <a:srgbClr val="000000"/>
                  </a:outerShdw>
                </a:effectLst>
                <a:latin typeface="+mn-lt"/>
              </a:rPr>
              <a:t>The </a:t>
            </a:r>
            <a:r>
              <a:rPr lang="en-US" sz="2000" kern="0" dirty="0">
                <a:effectLst>
                  <a:outerShdw blurRad="38100" dist="38100" dir="2700000" algn="tl">
                    <a:srgbClr val="000000"/>
                  </a:outerShdw>
                </a:effectLst>
                <a:latin typeface="+mn-lt"/>
              </a:rPr>
              <a:t>students will</a:t>
            </a:r>
          </a:p>
        </p:txBody>
      </p:sp>
      <p:sp>
        <p:nvSpPr>
          <p:cNvPr id="13" name="Rectangle 4">
            <a:hlinkClick r:id="" action="ppaction://noaction"/>
          </p:cNvPr>
          <p:cNvSpPr txBox="1">
            <a:spLocks noChangeArrowheads="1"/>
          </p:cNvSpPr>
          <p:nvPr/>
        </p:nvSpPr>
        <p:spPr bwMode="auto">
          <a:xfrm>
            <a:off x="1295400" y="4419600"/>
            <a:ext cx="4648200" cy="3810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B050"/>
                </a:solidFill>
                <a:effectLst>
                  <a:outerShdw blurRad="38100" dist="38100" dir="2700000" algn="tl">
                    <a:srgbClr val="000000"/>
                  </a:outerShdw>
                </a:effectLst>
                <a:latin typeface="+mn-lt"/>
              </a:rPr>
              <a:t> with colored pencils and construction paper</a:t>
            </a:r>
            <a:endParaRPr lang="en-US" sz="2000" kern="0" dirty="0">
              <a:solidFill>
                <a:srgbClr val="00B050"/>
              </a:solidFill>
              <a:effectLst>
                <a:outerShdw blurRad="38100" dist="38100" dir="2700000" algn="tl">
                  <a:srgbClr val="000000"/>
                </a:outerShdw>
              </a:effectLst>
              <a:latin typeface="+mn-lt"/>
            </a:endParaRPr>
          </a:p>
        </p:txBody>
      </p:sp>
      <p:sp>
        <p:nvSpPr>
          <p:cNvPr id="15" name="Rectangle 4">
            <a:hlinkClick r:id="" action="ppaction://noaction"/>
          </p:cNvPr>
          <p:cNvSpPr txBox="1">
            <a:spLocks noChangeArrowheads="1"/>
          </p:cNvSpPr>
          <p:nvPr/>
        </p:nvSpPr>
        <p:spPr bwMode="auto">
          <a:xfrm>
            <a:off x="3276600" y="4038600"/>
            <a:ext cx="34290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FF0000"/>
                </a:solidFill>
                <a:effectLst>
                  <a:outerShdw blurRad="38100" dist="38100" dir="2700000" algn="tl">
                    <a:srgbClr val="000000"/>
                  </a:outerShdw>
                </a:effectLst>
                <a:latin typeface="+mn-lt"/>
              </a:rPr>
              <a:t>illustrate their original narratives</a:t>
            </a:r>
            <a:endParaRPr lang="en-US" sz="2000" kern="0" dirty="0">
              <a:solidFill>
                <a:srgbClr val="FF0000"/>
              </a:solidFill>
              <a:effectLst>
                <a:outerShdw blurRad="38100" dist="38100" dir="2700000" algn="tl">
                  <a:srgbClr val="000000"/>
                </a:outerShdw>
              </a:effectLst>
              <a:latin typeface="+mn-lt"/>
            </a:endParaRPr>
          </a:p>
        </p:txBody>
      </p:sp>
      <p:sp>
        <p:nvSpPr>
          <p:cNvPr id="17" name="Rectangle 4">
            <a:hlinkClick r:id="" action="ppaction://noaction"/>
          </p:cNvPr>
          <p:cNvSpPr txBox="1">
            <a:spLocks noChangeArrowheads="1"/>
          </p:cNvSpPr>
          <p:nvPr/>
        </p:nvSpPr>
        <p:spPr bwMode="auto">
          <a:xfrm>
            <a:off x="5943600" y="4419600"/>
            <a:ext cx="19812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70C0"/>
                </a:solidFill>
                <a:effectLst>
                  <a:outerShdw blurRad="38100" dist="38100" dir="2700000" algn="tl">
                    <a:srgbClr val="000000"/>
                  </a:outerShdw>
                </a:effectLst>
                <a:latin typeface="+mn-lt"/>
              </a:rPr>
              <a:t>within 30 minutes. </a:t>
            </a:r>
            <a:endParaRPr lang="en-US" sz="2000" kern="0" dirty="0">
              <a:solidFill>
                <a:srgbClr val="0070C0"/>
              </a:solidFill>
              <a:effectLst>
                <a:outerShdw blurRad="38100" dist="38100" dir="2700000" algn="tl">
                  <a:srgbClr val="000000"/>
                </a:outerShdw>
              </a:effectLst>
              <a:latin typeface="+mn-lt"/>
            </a:endParaRPr>
          </a:p>
        </p:txBody>
      </p:sp>
      <p:sp>
        <p:nvSpPr>
          <p:cNvPr id="18" name="Rectangle 4">
            <a:hlinkClick r:id="" action="ppaction://noaction"/>
          </p:cNvPr>
          <p:cNvSpPr txBox="1">
            <a:spLocks noChangeArrowheads="1"/>
          </p:cNvSpPr>
          <p:nvPr/>
        </p:nvSpPr>
        <p:spPr bwMode="auto">
          <a:xfrm>
            <a:off x="3048000" y="2209800"/>
            <a:ext cx="21336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FF0000"/>
                </a:solidFill>
                <a:effectLst>
                  <a:outerShdw blurRad="38100" dist="38100" dir="2700000" algn="tl">
                    <a:srgbClr val="000000"/>
                  </a:outerShdw>
                </a:effectLst>
                <a:latin typeface="+mn-lt"/>
              </a:rPr>
              <a:t>lab  participants will</a:t>
            </a:r>
            <a:endParaRPr lang="en-US" sz="2000" kern="0" dirty="0">
              <a:solidFill>
                <a:srgbClr val="FF0000"/>
              </a:solidFill>
              <a:effectLst>
                <a:outerShdw blurRad="38100" dist="38100" dir="2700000" algn="tl">
                  <a:srgbClr val="000000"/>
                </a:outerShdw>
              </a:effectLst>
              <a:latin typeface="+mn-lt"/>
            </a:endParaRPr>
          </a:p>
        </p:txBody>
      </p:sp>
      <p:sp>
        <p:nvSpPr>
          <p:cNvPr id="19" name="Rectangle 4">
            <a:hlinkClick r:id="" action="ppaction://noaction"/>
          </p:cNvPr>
          <p:cNvSpPr txBox="1">
            <a:spLocks noChangeArrowheads="1"/>
          </p:cNvSpPr>
          <p:nvPr/>
        </p:nvSpPr>
        <p:spPr bwMode="auto">
          <a:xfrm>
            <a:off x="3505200" y="2590800"/>
            <a:ext cx="23622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70C0"/>
                </a:solidFill>
                <a:effectLst>
                  <a:outerShdw blurRad="38100" dist="38100" dir="2700000" algn="tl">
                    <a:srgbClr val="000000"/>
                  </a:outerShdw>
                </a:effectLst>
                <a:latin typeface="+mn-lt"/>
              </a:rPr>
              <a:t>with  a  tape measure.</a:t>
            </a:r>
            <a:endParaRPr lang="en-US" sz="2000" kern="0" dirty="0">
              <a:solidFill>
                <a:srgbClr val="0070C0"/>
              </a:solidFill>
              <a:effectLst>
                <a:outerShdw blurRad="38100" dist="38100" dir="2700000" algn="tl">
                  <a:srgbClr val="000000"/>
                </a:outerShdw>
              </a:effectLst>
              <a:latin typeface="+mn-lt"/>
            </a:endParaRPr>
          </a:p>
        </p:txBody>
      </p:sp>
      <p:sp>
        <p:nvSpPr>
          <p:cNvPr id="20" name="Rectangle 4">
            <a:hlinkClick r:id="" action="ppaction://noaction"/>
          </p:cNvPr>
          <p:cNvSpPr txBox="1">
            <a:spLocks noChangeArrowheads="1"/>
          </p:cNvSpPr>
          <p:nvPr/>
        </p:nvSpPr>
        <p:spPr bwMode="auto">
          <a:xfrm>
            <a:off x="304800" y="2590800"/>
            <a:ext cx="3124200" cy="3048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solidFill>
                  <a:srgbClr val="00B050"/>
                </a:solidFill>
                <a:effectLst>
                  <a:outerShdw blurRad="38100" dist="38100" dir="2700000" algn="tl">
                    <a:srgbClr val="000000"/>
                  </a:outerShdw>
                </a:effectLst>
                <a:latin typeface="+mn-lt"/>
              </a:rPr>
              <a:t>measure </a:t>
            </a:r>
            <a:r>
              <a:rPr lang="en-US" sz="2000" kern="0" dirty="0" smtClean="0">
                <a:solidFill>
                  <a:srgbClr val="00B050"/>
                </a:solidFill>
                <a:effectLst>
                  <a:outerShdw blurRad="38100" dist="38100" dir="2700000" algn="tl">
                    <a:srgbClr val="000000"/>
                  </a:outerShdw>
                </a:effectLst>
              </a:rPr>
              <a:t>the height of plants</a:t>
            </a:r>
            <a:endParaRPr lang="en-US" sz="2000" kern="0" dirty="0">
              <a:solidFill>
                <a:srgbClr val="00B050"/>
              </a:solidFill>
              <a:effectLst>
                <a:outerShdw blurRad="38100" dist="38100" dir="2700000" algn="tl">
                  <a:srgbClr val="000000"/>
                </a:outerShdw>
              </a:effectLst>
              <a:latin typeface="+mn-lt"/>
            </a:endParaRPr>
          </a:p>
        </p:txBody>
      </p:sp>
      <p:sp>
        <p:nvSpPr>
          <p:cNvPr id="21" name="Rectangle 4">
            <a:hlinkClick r:id="" action="ppaction://noaction"/>
          </p:cNvPr>
          <p:cNvSpPr txBox="1">
            <a:spLocks noChangeArrowheads="1"/>
          </p:cNvSpPr>
          <p:nvPr/>
        </p:nvSpPr>
        <p:spPr bwMode="auto">
          <a:xfrm>
            <a:off x="304800" y="2209800"/>
            <a:ext cx="2743200" cy="381000"/>
          </a:xfrm>
          <a:prstGeom prst="rect">
            <a:avLst/>
          </a:prstGeom>
          <a:noFill/>
          <a:ln w="9525">
            <a:noFill/>
            <a:miter lim="800000"/>
            <a:headEnd/>
            <a:tailEnd/>
          </a:ln>
          <a:effectLst/>
        </p:spPr>
        <p:txBody>
          <a:bodyPr lIns="0" tIns="0" rIns="0" bIns="0"/>
          <a:lstStyle/>
          <a:p>
            <a:pPr marL="342900" indent="-342900" eaLnBrk="1" hangingPunct="1">
              <a:spcBef>
                <a:spcPct val="20000"/>
              </a:spcBef>
              <a:buClr>
                <a:schemeClr val="hlink"/>
              </a:buClr>
              <a:buSzPct val="80000"/>
              <a:buFont typeface="Wingdings" pitchFamily="2" charset="2"/>
              <a:buNone/>
              <a:defRPr/>
            </a:pPr>
            <a:r>
              <a:rPr lang="en-US" sz="2000" kern="0" dirty="0" smtClean="0">
                <a:effectLst>
                  <a:outerShdw blurRad="38100" dist="38100" dir="2700000" algn="tl">
                    <a:srgbClr val="000000"/>
                  </a:outerShdw>
                </a:effectLst>
                <a:latin typeface="+mn-lt"/>
              </a:rPr>
              <a:t>To the nearest millimeter, </a:t>
            </a:r>
            <a:endParaRPr lang="en-US" sz="2000" kern="0" dirty="0">
              <a:effectLst>
                <a:outerShdw blurRad="38100" dist="38100" dir="2700000" algn="tl">
                  <a:srgbClr val="000000"/>
                </a:outerShdw>
              </a:effectLst>
              <a:latin typeface="+mn-lt"/>
            </a:endParaRPr>
          </a:p>
        </p:txBody>
      </p:sp>
      <p:pic>
        <p:nvPicPr>
          <p:cNvPr id="6147" name="Picture 3" descr="C:\Documents and Settings\kwagner\Local Settings\Temporary Internet Files\Content.IE5\LDEYJMKX\MC900237509[1].wmf"/>
          <p:cNvPicPr>
            <a:picLocks noChangeAspect="1" noChangeArrowheads="1"/>
          </p:cNvPicPr>
          <p:nvPr/>
        </p:nvPicPr>
        <p:blipFill>
          <a:blip r:embed="rId2" cstate="print"/>
          <a:srcRect/>
          <a:stretch>
            <a:fillRect/>
          </a:stretch>
        </p:blipFill>
        <p:spPr bwMode="auto">
          <a:xfrm>
            <a:off x="6705600" y="1524000"/>
            <a:ext cx="1839912" cy="2807570"/>
          </a:xfrm>
          <a:prstGeom prst="rect">
            <a:avLst/>
          </a:prstGeom>
          <a:noFill/>
        </p:spPr>
      </p:pic>
      <p:pic>
        <p:nvPicPr>
          <p:cNvPr id="6148" name="Picture 4" descr="C:\Documents and Settings\kwagner\Local Settings\Temporary Internet Files\Content.IE5\JSMZ6HQK\MC900441908[1].wmf"/>
          <p:cNvPicPr>
            <a:picLocks noChangeAspect="1" noChangeArrowheads="1"/>
          </p:cNvPicPr>
          <p:nvPr/>
        </p:nvPicPr>
        <p:blipFill>
          <a:blip r:embed="rId3" cstate="print"/>
          <a:srcRect/>
          <a:stretch>
            <a:fillRect/>
          </a:stretch>
        </p:blipFill>
        <p:spPr bwMode="auto">
          <a:xfrm>
            <a:off x="0" y="4953000"/>
            <a:ext cx="3060700" cy="1676201"/>
          </a:xfrm>
          <a:prstGeom prst="rect">
            <a:avLst/>
          </a:prstGeom>
          <a:noFill/>
        </p:spPr>
      </p:pic>
    </p:spTree>
  </p:cSld>
  <p:clrMapOvr>
    <a:masterClrMapping/>
  </p:clrMapOvr>
  <p:transition spd="slow" advTm="3840">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38200"/>
            <a:ext cx="8229600" cy="5486400"/>
          </a:xfrm>
        </p:spPr>
        <p:txBody>
          <a:bodyPr>
            <a:normAutofit fontScale="90000"/>
          </a:bodyPr>
          <a:lstStyle/>
          <a:p>
            <a:pPr>
              <a:defRPr/>
            </a:pPr>
            <a:r>
              <a:rPr lang="en-US" dirty="0" smtClean="0">
                <a:solidFill>
                  <a:schemeClr val="bg2"/>
                </a:solidFill>
              </a:rPr>
              <a:t>This is the </a:t>
            </a:r>
            <a:r>
              <a:rPr lang="en-US" dirty="0" smtClean="0">
                <a:solidFill>
                  <a:srgbClr val="FFC000"/>
                </a:solidFill>
              </a:rPr>
              <a:t>degree</a:t>
            </a:r>
            <a:r>
              <a:rPr lang="en-US" dirty="0" smtClean="0">
                <a:solidFill>
                  <a:schemeClr val="tx2"/>
                </a:solidFill>
              </a:rPr>
              <a:t> </a:t>
            </a:r>
            <a:r>
              <a:rPr lang="en-US" dirty="0" smtClean="0">
                <a:solidFill>
                  <a:schemeClr val="bg2"/>
                </a:solidFill>
              </a:rPr>
              <a:t>of success expected to meet the objective.</a:t>
            </a:r>
            <a:br>
              <a:rPr lang="en-US" dirty="0" smtClean="0">
                <a:solidFill>
                  <a:schemeClr val="bg2"/>
                </a:solidFill>
              </a:rPr>
            </a:br>
            <a:r>
              <a:rPr lang="en-US" dirty="0" smtClean="0">
                <a:solidFill>
                  <a:schemeClr val="bg2">
                    <a:lumMod val="75000"/>
                  </a:schemeClr>
                </a:solidFill>
              </a:rPr>
              <a:t/>
            </a:r>
            <a:br>
              <a:rPr lang="en-US" dirty="0" smtClean="0">
                <a:solidFill>
                  <a:schemeClr val="bg2">
                    <a:lumMod val="75000"/>
                  </a:schemeClr>
                </a:solidFill>
              </a:rPr>
            </a:br>
            <a:r>
              <a:rPr lang="en-US" sz="4000" dirty="0" smtClean="0">
                <a:solidFill>
                  <a:schemeClr val="bg2">
                    <a:lumMod val="50000"/>
                  </a:schemeClr>
                </a:solidFill>
              </a:rPr>
              <a:t>Stating the level of success allows you to recognize if learners are ready to move on or need remediation.</a:t>
            </a:r>
            <a:br>
              <a:rPr lang="en-US" sz="4000" dirty="0" smtClean="0">
                <a:solidFill>
                  <a:schemeClr val="bg2">
                    <a:lumMod val="50000"/>
                  </a:schemeClr>
                </a:solidFill>
              </a:rPr>
            </a:br>
            <a:r>
              <a:rPr lang="en-US" sz="4000" dirty="0" smtClean="0">
                <a:solidFill>
                  <a:schemeClr val="bg2">
                    <a:lumMod val="50000"/>
                  </a:schemeClr>
                </a:solidFill>
              </a:rPr>
              <a:t/>
            </a:r>
            <a:br>
              <a:rPr lang="en-US" sz="4000" dirty="0" smtClean="0">
                <a:solidFill>
                  <a:schemeClr val="bg2">
                    <a:lumMod val="50000"/>
                  </a:schemeClr>
                </a:solidFill>
              </a:rPr>
            </a:br>
            <a:r>
              <a:rPr lang="en-US" sz="4000" dirty="0" smtClean="0">
                <a:solidFill>
                  <a:schemeClr val="bg2">
                    <a:lumMod val="50000"/>
                  </a:schemeClr>
                </a:solidFill>
              </a:rPr>
              <a:t>Perfection is impossible because everyone makes mistakes, so the degree of success should not require 100% accuracy. </a:t>
            </a:r>
            <a:r>
              <a:rPr lang="en-US" dirty="0" smtClean="0">
                <a:solidFill>
                  <a:schemeClr val="bg2">
                    <a:lumMod val="90000"/>
                  </a:schemeClr>
                </a:solidFill>
              </a:rPr>
              <a:t/>
            </a:r>
            <a:br>
              <a:rPr lang="en-US" dirty="0" smtClean="0">
                <a:solidFill>
                  <a:schemeClr val="bg2">
                    <a:lumMod val="90000"/>
                  </a:schemeClr>
                </a:solidFill>
              </a:rPr>
            </a:br>
            <a:endParaRPr lang="en-US" dirty="0">
              <a:solidFill>
                <a:schemeClr val="bg2">
                  <a:lumMod val="90000"/>
                </a:schemeClr>
              </a:solidFill>
            </a:endParaRPr>
          </a:p>
        </p:txBody>
      </p:sp>
    </p:spTree>
  </p:cSld>
  <p:clrMapOvr>
    <a:masterClrMapping/>
  </p:clrMapOvr>
  <p:transition spd="slow">
    <p:fade/>
    <p:sndAc>
      <p:stSnd>
        <p:snd r:embed="rId3" name="breeze.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fontScale="90000"/>
          </a:bodyPr>
          <a:lstStyle/>
          <a:p>
            <a:pPr eaLnBrk="1" hangingPunct="1">
              <a:defRPr/>
            </a:pPr>
            <a:r>
              <a:rPr lang="en-US" sz="4000" dirty="0" smtClean="0"/>
              <a:t>Instructional Objectives Summary	</a:t>
            </a:r>
          </a:p>
        </p:txBody>
      </p:sp>
      <p:sp>
        <p:nvSpPr>
          <p:cNvPr id="92163" name="Rectangle 3"/>
          <p:cNvSpPr>
            <a:spLocks noGrp="1" noChangeArrowheads="1"/>
          </p:cNvSpPr>
          <p:nvPr>
            <p:ph idx="1"/>
          </p:nvPr>
        </p:nvSpPr>
        <p:spPr/>
        <p:txBody>
          <a:bodyPr/>
          <a:lstStyle/>
          <a:p>
            <a:pPr eaLnBrk="1" hangingPunct="1">
              <a:defRPr/>
            </a:pPr>
            <a:r>
              <a:rPr lang="en-US" dirty="0" smtClean="0"/>
              <a:t>Start the process of determining instructional objectives by reviewing the subject area standards for the grade level you are teaching.</a:t>
            </a:r>
          </a:p>
          <a:p>
            <a:pPr eaLnBrk="1" hangingPunct="1">
              <a:defRPr/>
            </a:pPr>
            <a:endParaRPr lang="en-US" dirty="0" smtClean="0"/>
          </a:p>
          <a:p>
            <a:pPr eaLnBrk="1" hangingPunct="1">
              <a:defRPr/>
            </a:pPr>
            <a:r>
              <a:rPr lang="en-US" dirty="0" smtClean="0"/>
              <a:t>Identify the standard your lesson is focused upon.</a:t>
            </a:r>
          </a:p>
          <a:p>
            <a:pPr eaLnBrk="1" hangingPunct="1">
              <a:defRPr/>
            </a:pPr>
            <a:endParaRPr lang="en-US" dirty="0" smtClean="0"/>
          </a:p>
          <a:p>
            <a:pPr eaLnBrk="1" hangingPunct="1">
              <a:defRPr/>
            </a:pPr>
            <a:endParaRPr lang="en-US" dirty="0" smtClean="0"/>
          </a:p>
        </p:txBody>
      </p:sp>
    </p:spTree>
  </p:cSld>
  <p:clrMapOvr>
    <a:masterClrMapping/>
  </p:clrMapOvr>
  <p:transition spd="slow" advTm="6800">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pPr eaLnBrk="1" hangingPunct="1">
              <a:defRPr/>
            </a:pPr>
            <a:r>
              <a:rPr lang="en-US" sz="4000" dirty="0" smtClean="0"/>
              <a:t>Writing Instructional Objectives</a:t>
            </a:r>
            <a:br>
              <a:rPr lang="en-US" sz="4000" dirty="0" smtClean="0"/>
            </a:br>
            <a:r>
              <a:rPr lang="en-US" sz="4000" dirty="0" smtClean="0"/>
              <a:t>Summary</a:t>
            </a:r>
          </a:p>
        </p:txBody>
      </p:sp>
      <p:sp>
        <p:nvSpPr>
          <p:cNvPr id="93187" name="Rectangle 3"/>
          <p:cNvSpPr>
            <a:spLocks noGrp="1" noChangeArrowheads="1"/>
          </p:cNvSpPr>
          <p:nvPr>
            <p:ph idx="1"/>
          </p:nvPr>
        </p:nvSpPr>
        <p:spPr/>
        <p:txBody>
          <a:bodyPr/>
          <a:lstStyle/>
          <a:p>
            <a:pPr eaLnBrk="1" hangingPunct="1">
              <a:defRPr/>
            </a:pPr>
            <a:r>
              <a:rPr lang="en-US" dirty="0" smtClean="0"/>
              <a:t>If the standard involves learning a complex concept, generalization, or skill, complete a task analysis.</a:t>
            </a:r>
          </a:p>
          <a:p>
            <a:pPr eaLnBrk="1" hangingPunct="1">
              <a:buFont typeface="Wingdings" pitchFamily="2" charset="2"/>
              <a:buNone/>
              <a:defRPr/>
            </a:pPr>
            <a:endParaRPr lang="en-US" dirty="0" smtClean="0"/>
          </a:p>
          <a:p>
            <a:pPr eaLnBrk="1" hangingPunct="1">
              <a:defRPr/>
            </a:pPr>
            <a:r>
              <a:rPr lang="en-US" dirty="0" smtClean="0"/>
              <a:t>Identify the steps in the task the lesson will address.</a:t>
            </a:r>
          </a:p>
        </p:txBody>
      </p:sp>
    </p:spTree>
  </p:cSld>
  <p:clrMapOvr>
    <a:masterClrMapping/>
  </p:clrMapOvr>
  <p:transition spd="slow" advTm="6528">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pPr eaLnBrk="1" hangingPunct="1">
              <a:defRPr/>
            </a:pPr>
            <a:r>
              <a:rPr lang="en-US" dirty="0" smtClean="0"/>
              <a:t>Instructional Goals</a:t>
            </a:r>
          </a:p>
        </p:txBody>
      </p:sp>
      <p:sp>
        <p:nvSpPr>
          <p:cNvPr id="31749" name="Rectangle 5"/>
          <p:cNvSpPr>
            <a:spLocks noGrp="1" noChangeArrowheads="1"/>
          </p:cNvSpPr>
          <p:nvPr>
            <p:ph type="body" sz="half" idx="1"/>
          </p:nvPr>
        </p:nvSpPr>
        <p:spPr/>
        <p:txBody>
          <a:bodyPr/>
          <a:lstStyle/>
          <a:p>
            <a:pPr eaLnBrk="1" hangingPunct="1">
              <a:defRPr/>
            </a:pPr>
            <a:r>
              <a:rPr lang="en-US" sz="2800" dirty="0" smtClean="0"/>
              <a:t>Students do not achieve these goals at one grade level or in one class.</a:t>
            </a:r>
          </a:p>
        </p:txBody>
      </p:sp>
      <p:pic>
        <p:nvPicPr>
          <p:cNvPr id="8199" name="Picture 7" descr="C:\Documents and Settings\kwagner\Local Settings\Temporary Internet Files\Content.IE5\IE7J7358\MC900060319[1].wmf"/>
          <p:cNvPicPr>
            <a:picLocks noChangeAspect="1" noChangeArrowheads="1"/>
          </p:cNvPicPr>
          <p:nvPr/>
        </p:nvPicPr>
        <p:blipFill>
          <a:blip r:embed="rId2" cstate="print"/>
          <a:srcRect/>
          <a:stretch>
            <a:fillRect/>
          </a:stretch>
        </p:blipFill>
        <p:spPr bwMode="auto">
          <a:xfrm>
            <a:off x="4343399" y="2438400"/>
            <a:ext cx="4956659" cy="4114800"/>
          </a:xfrm>
          <a:prstGeom prst="rect">
            <a:avLst/>
          </a:prstGeom>
          <a:noFill/>
        </p:spPr>
      </p:pic>
    </p:spTree>
  </p:cSld>
  <p:clrMapOvr>
    <a:masterClrMapping/>
  </p:clrMapOvr>
  <p:transition spd="slow" advTm="4928">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fontScale="90000"/>
          </a:bodyPr>
          <a:lstStyle/>
          <a:p>
            <a:pPr eaLnBrk="1" hangingPunct="1">
              <a:defRPr/>
            </a:pPr>
            <a:r>
              <a:rPr lang="en-US" sz="4000" dirty="0" smtClean="0"/>
              <a:t>Writing Instructional Objectives </a:t>
            </a:r>
            <a:br>
              <a:rPr lang="en-US" sz="4000" dirty="0" smtClean="0"/>
            </a:br>
            <a:r>
              <a:rPr lang="en-US" sz="4000" dirty="0" smtClean="0"/>
              <a:t>Summary</a:t>
            </a:r>
          </a:p>
        </p:txBody>
      </p:sp>
      <p:sp>
        <p:nvSpPr>
          <p:cNvPr id="94211" name="Rectangle 3"/>
          <p:cNvSpPr>
            <a:spLocks noGrp="1" noChangeArrowheads="1"/>
          </p:cNvSpPr>
          <p:nvPr>
            <p:ph idx="1"/>
          </p:nvPr>
        </p:nvSpPr>
        <p:spPr/>
        <p:txBody>
          <a:bodyPr/>
          <a:lstStyle/>
          <a:p>
            <a:pPr eaLnBrk="1" hangingPunct="1">
              <a:defRPr/>
            </a:pPr>
            <a:r>
              <a:rPr lang="en-US" dirty="0" smtClean="0"/>
              <a:t>The statement of an objective should reflect an appropriate level in the cognitive, affective, or psychomotor domain.</a:t>
            </a:r>
          </a:p>
          <a:p>
            <a:pPr eaLnBrk="1" hangingPunct="1">
              <a:defRPr/>
            </a:pPr>
            <a:r>
              <a:rPr lang="en-US" dirty="0" smtClean="0"/>
              <a:t>The statement identifies learning outcomes for students and not actions by the teacher</a:t>
            </a:r>
          </a:p>
          <a:p>
            <a:pPr eaLnBrk="1" hangingPunct="1">
              <a:defRPr/>
            </a:pPr>
            <a:endParaRPr lang="en-US" dirty="0" smtClean="0"/>
          </a:p>
          <a:p>
            <a:pPr eaLnBrk="1" hangingPunct="1">
              <a:defRPr/>
            </a:pPr>
            <a:endParaRPr lang="en-US" dirty="0" smtClean="0"/>
          </a:p>
        </p:txBody>
      </p:sp>
    </p:spTree>
  </p:cSld>
  <p:clrMapOvr>
    <a:masterClrMapping/>
  </p:clrMapOvr>
  <p:transition spd="slow" advTm="9184">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fontScale="90000"/>
          </a:bodyPr>
          <a:lstStyle/>
          <a:p>
            <a:pPr eaLnBrk="1" hangingPunct="1">
              <a:defRPr/>
            </a:pPr>
            <a:r>
              <a:rPr lang="en-US" sz="4000" dirty="0" smtClean="0"/>
              <a:t>Writing Instructional Objectives</a:t>
            </a:r>
            <a:br>
              <a:rPr lang="en-US" sz="4000" dirty="0" smtClean="0"/>
            </a:br>
            <a:r>
              <a:rPr lang="en-US" sz="4000" dirty="0" smtClean="0"/>
              <a:t>Summary</a:t>
            </a:r>
          </a:p>
        </p:txBody>
      </p:sp>
      <p:sp>
        <p:nvSpPr>
          <p:cNvPr id="95235" name="Rectangle 3"/>
          <p:cNvSpPr>
            <a:spLocks noGrp="1" noChangeArrowheads="1"/>
          </p:cNvSpPr>
          <p:nvPr>
            <p:ph idx="1"/>
          </p:nvPr>
        </p:nvSpPr>
        <p:spPr/>
        <p:txBody>
          <a:bodyPr/>
          <a:lstStyle/>
          <a:p>
            <a:pPr eaLnBrk="1" hangingPunct="1">
              <a:defRPr/>
            </a:pPr>
            <a:r>
              <a:rPr lang="en-US" dirty="0" smtClean="0"/>
              <a:t>The statement guides the selection of instructional resources and activities.</a:t>
            </a:r>
          </a:p>
          <a:p>
            <a:pPr eaLnBrk="1" hangingPunct="1">
              <a:defRPr/>
            </a:pPr>
            <a:r>
              <a:rPr lang="en-US" dirty="0" smtClean="0"/>
              <a:t>The statement determines the assessment or evaluation that will be used.</a:t>
            </a:r>
          </a:p>
          <a:p>
            <a:pPr eaLnBrk="1" hangingPunct="1">
              <a:buFont typeface="Wingdings" pitchFamily="2" charset="2"/>
              <a:buNone/>
              <a:defRPr/>
            </a:pPr>
            <a:endParaRPr lang="en-US" dirty="0" smtClean="0"/>
          </a:p>
        </p:txBody>
      </p:sp>
    </p:spTree>
  </p:cSld>
  <p:clrMapOvr>
    <a:masterClrMapping/>
  </p:clrMapOvr>
  <p:transition spd="slow" advTm="7568">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pPr eaLnBrk="1" hangingPunct="1">
              <a:defRPr/>
            </a:pPr>
            <a:r>
              <a:rPr lang="en-US" sz="4000" dirty="0" smtClean="0"/>
              <a:t>Writing Instructional Objectives</a:t>
            </a:r>
            <a:br>
              <a:rPr lang="en-US" sz="4000" dirty="0" smtClean="0"/>
            </a:br>
            <a:r>
              <a:rPr lang="en-US" sz="4000" dirty="0" smtClean="0"/>
              <a:t>Conclusion</a:t>
            </a:r>
          </a:p>
        </p:txBody>
      </p:sp>
      <p:sp>
        <p:nvSpPr>
          <p:cNvPr id="96259" name="Rectangle 3"/>
          <p:cNvSpPr>
            <a:spLocks noGrp="1" noChangeArrowheads="1"/>
          </p:cNvSpPr>
          <p:nvPr>
            <p:ph type="body" sz="half" idx="1"/>
          </p:nvPr>
        </p:nvSpPr>
        <p:spPr/>
        <p:txBody>
          <a:bodyPr/>
          <a:lstStyle/>
          <a:p>
            <a:pPr eaLnBrk="1" hangingPunct="1">
              <a:defRPr/>
            </a:pPr>
            <a:r>
              <a:rPr lang="en-US" sz="2400" dirty="0" smtClean="0"/>
              <a:t>Instructional objectives guide the remaining steps in planning a lesson.</a:t>
            </a:r>
          </a:p>
          <a:p>
            <a:pPr eaLnBrk="1" hangingPunct="1">
              <a:defRPr/>
            </a:pPr>
            <a:r>
              <a:rPr lang="en-US" sz="2400" dirty="0" smtClean="0"/>
              <a:t>No lesson can be effective without effective instructional objectives.</a:t>
            </a:r>
          </a:p>
          <a:p>
            <a:pPr eaLnBrk="1" hangingPunct="1">
              <a:defRPr/>
            </a:pPr>
            <a:r>
              <a:rPr lang="en-US" sz="2400" dirty="0" smtClean="0"/>
              <a:t>A lesson without effective objectives is like a trip without a destination… </a:t>
            </a:r>
          </a:p>
        </p:txBody>
      </p:sp>
      <p:pic>
        <p:nvPicPr>
          <p:cNvPr id="58372" name="Picture 12" descr="ao1vfwar[1]"/>
          <p:cNvPicPr>
            <a:picLocks noGrp="1" noChangeAspect="1" noChangeArrowheads="1"/>
          </p:cNvPicPr>
          <p:nvPr>
            <p:ph sz="quarter" idx="2"/>
          </p:nvPr>
        </p:nvPicPr>
        <p:blipFill>
          <a:blip r:embed="rId2" cstate="print"/>
          <a:stretch>
            <a:fillRect/>
          </a:stretch>
        </p:blipFill>
        <p:spPr>
          <a:xfrm>
            <a:off x="5798820" y="1777422"/>
            <a:ext cx="1737360" cy="1831543"/>
          </a:xfrm>
          <a:noFill/>
        </p:spPr>
      </p:pic>
    </p:spTree>
  </p:cSld>
  <p:clrMapOvr>
    <a:masterClrMapping/>
  </p:clrMapOvr>
  <p:transition spd="slow" advTm="7984">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fontScale="90000"/>
          </a:bodyPr>
          <a:lstStyle/>
          <a:p>
            <a:pPr eaLnBrk="1" hangingPunct="1">
              <a:defRPr/>
            </a:pPr>
            <a:r>
              <a:rPr lang="en-US" sz="4000" dirty="0" smtClean="0"/>
              <a:t>Writing Instructional Objectives</a:t>
            </a:r>
            <a:br>
              <a:rPr lang="en-US" sz="4000" dirty="0" smtClean="0"/>
            </a:br>
            <a:r>
              <a:rPr lang="en-US" sz="4000" dirty="0" smtClean="0"/>
              <a:t>Conclusion</a:t>
            </a:r>
          </a:p>
        </p:txBody>
      </p:sp>
      <p:sp>
        <p:nvSpPr>
          <p:cNvPr id="108548" name="Rectangle 4"/>
          <p:cNvSpPr>
            <a:spLocks noGrp="1" noChangeArrowheads="1"/>
          </p:cNvSpPr>
          <p:nvPr>
            <p:ph type="body" sz="half" idx="1"/>
          </p:nvPr>
        </p:nvSpPr>
        <p:spPr/>
        <p:txBody>
          <a:bodyPr/>
          <a:lstStyle/>
          <a:p>
            <a:pPr eaLnBrk="1" hangingPunct="1">
              <a:defRPr/>
            </a:pPr>
            <a:r>
              <a:rPr lang="en-US" sz="2800" dirty="0" smtClean="0"/>
              <a:t>You don’t know where you are going.</a:t>
            </a:r>
          </a:p>
          <a:p>
            <a:pPr eaLnBrk="1" hangingPunct="1">
              <a:defRPr/>
            </a:pPr>
            <a:r>
              <a:rPr lang="en-US" sz="2800" dirty="0" smtClean="0"/>
              <a:t>You have no means to determine how to get there.</a:t>
            </a:r>
          </a:p>
          <a:p>
            <a:pPr eaLnBrk="1" hangingPunct="1">
              <a:defRPr/>
            </a:pPr>
            <a:r>
              <a:rPr lang="en-US" sz="2800" dirty="0" smtClean="0"/>
              <a:t>And, you don’t know when you have arrived.</a:t>
            </a:r>
          </a:p>
          <a:p>
            <a:pPr eaLnBrk="1" hangingPunct="1">
              <a:defRPr/>
            </a:pPr>
            <a:endParaRPr lang="en-US" sz="2800" dirty="0" smtClean="0"/>
          </a:p>
          <a:p>
            <a:pPr eaLnBrk="1" hangingPunct="1">
              <a:defRPr/>
            </a:pPr>
            <a:endParaRPr lang="en-US" sz="2800" dirty="0" smtClean="0"/>
          </a:p>
        </p:txBody>
      </p:sp>
      <p:pic>
        <p:nvPicPr>
          <p:cNvPr id="59396" name="Picture 11" descr="j0250084"/>
          <p:cNvPicPr>
            <a:picLocks noGrp="1" noChangeAspect="1" noChangeArrowheads="1"/>
          </p:cNvPicPr>
          <p:nvPr>
            <p:ph sz="quarter" idx="2"/>
          </p:nvPr>
        </p:nvPicPr>
        <p:blipFill>
          <a:blip r:embed="rId2" cstate="print"/>
          <a:srcRect/>
          <a:stretch>
            <a:fillRect/>
          </a:stretch>
        </p:blipFill>
        <p:spPr>
          <a:xfrm>
            <a:off x="4572000" y="1447800"/>
            <a:ext cx="4125913" cy="4187825"/>
          </a:xfrm>
          <a:noFill/>
        </p:spPr>
      </p:pic>
    </p:spTree>
  </p:cSld>
  <p:clrMapOvr>
    <a:masterClrMapping/>
  </p:clrMapOvr>
  <p:transition spd="slow" advTm="544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pPr eaLnBrk="1" hangingPunct="1">
              <a:defRPr/>
            </a:pPr>
            <a:r>
              <a:rPr lang="en-US" dirty="0" smtClean="0"/>
              <a:t>Instructional Goals</a:t>
            </a:r>
          </a:p>
        </p:txBody>
      </p:sp>
      <p:pic>
        <p:nvPicPr>
          <p:cNvPr id="9220" name="Picture 7" descr="teacher"/>
          <p:cNvPicPr>
            <a:picLocks noGrp="1" noChangeAspect="1" noChangeArrowheads="1"/>
          </p:cNvPicPr>
          <p:nvPr>
            <p:ph sz="half" idx="1"/>
          </p:nvPr>
        </p:nvPicPr>
        <p:blipFill>
          <a:blip r:embed="rId2" cstate="print"/>
          <a:srcRect/>
          <a:stretch>
            <a:fillRect/>
          </a:stretch>
        </p:blipFill>
        <p:spPr>
          <a:xfrm>
            <a:off x="533400" y="1524000"/>
            <a:ext cx="3200400" cy="4800600"/>
          </a:xfrm>
          <a:noFill/>
        </p:spPr>
      </p:pic>
      <p:sp>
        <p:nvSpPr>
          <p:cNvPr id="33798" name="Rectangle 6"/>
          <p:cNvSpPr>
            <a:spLocks noGrp="1" noChangeArrowheads="1"/>
          </p:cNvSpPr>
          <p:nvPr>
            <p:ph type="body" sz="half" idx="2"/>
          </p:nvPr>
        </p:nvSpPr>
        <p:spPr/>
        <p:txBody>
          <a:bodyPr/>
          <a:lstStyle/>
          <a:p>
            <a:pPr eaLnBrk="1" hangingPunct="1">
              <a:defRPr/>
            </a:pPr>
            <a:r>
              <a:rPr lang="en-US" sz="2800" dirty="0" smtClean="0"/>
              <a:t>One teacher cannot be responsible for students achieving these goals.</a:t>
            </a:r>
          </a:p>
        </p:txBody>
      </p:sp>
    </p:spTree>
  </p:cSld>
  <p:clrMapOvr>
    <a:masterClrMapping/>
  </p:clrMapOvr>
  <p:transition spd="slow" advTm="4528">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pPr eaLnBrk="1" hangingPunct="1">
              <a:defRPr/>
            </a:pPr>
            <a:r>
              <a:rPr lang="en-US" dirty="0" smtClean="0"/>
              <a:t>Instructional Goals	</a:t>
            </a:r>
          </a:p>
        </p:txBody>
      </p:sp>
      <p:sp>
        <p:nvSpPr>
          <p:cNvPr id="35845" name="Rectangle 5"/>
          <p:cNvSpPr>
            <a:spLocks noGrp="1" noChangeArrowheads="1"/>
          </p:cNvSpPr>
          <p:nvPr>
            <p:ph type="body" sz="half" idx="1"/>
          </p:nvPr>
        </p:nvSpPr>
        <p:spPr>
          <a:xfrm>
            <a:off x="457200" y="2971800"/>
            <a:ext cx="4038600" cy="3154363"/>
          </a:xfrm>
        </p:spPr>
        <p:txBody>
          <a:bodyPr/>
          <a:lstStyle/>
          <a:p>
            <a:pPr eaLnBrk="1" hangingPunct="1">
              <a:defRPr/>
            </a:pPr>
            <a:r>
              <a:rPr lang="en-US" sz="2800" dirty="0" smtClean="0"/>
              <a:t>A team of teachers is required.</a:t>
            </a:r>
          </a:p>
        </p:txBody>
      </p:sp>
      <p:pic>
        <p:nvPicPr>
          <p:cNvPr id="10244" name="Picture 9" descr="teachers"/>
          <p:cNvPicPr>
            <a:picLocks noGrp="1" noChangeAspect="1" noChangeArrowheads="1"/>
          </p:cNvPicPr>
          <p:nvPr>
            <p:ph type="clipArt" sz="half" idx="2"/>
          </p:nvPr>
        </p:nvPicPr>
        <p:blipFill>
          <a:blip r:embed="rId2" cstate="print"/>
          <a:srcRect/>
          <a:stretch>
            <a:fillRect/>
          </a:stretch>
        </p:blipFill>
        <p:spPr>
          <a:xfrm>
            <a:off x="4343400" y="1509712"/>
            <a:ext cx="4800600" cy="3443288"/>
          </a:xfrm>
          <a:noFill/>
        </p:spPr>
      </p:pic>
    </p:spTree>
  </p:cSld>
  <p:clrMapOvr>
    <a:masterClrMapping/>
  </p:clrMapOvr>
  <p:transition spd="slow" advTm="2112">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dirty="0" smtClean="0"/>
              <a:t>Instructional Goals</a:t>
            </a:r>
          </a:p>
        </p:txBody>
      </p:sp>
      <p:pic>
        <p:nvPicPr>
          <p:cNvPr id="11268" name="Picture 6" descr="teacher"/>
          <p:cNvPicPr>
            <a:picLocks noGrp="1" noChangeAspect="1" noChangeArrowheads="1"/>
          </p:cNvPicPr>
          <p:nvPr>
            <p:ph type="clipArt" sz="half" idx="1"/>
          </p:nvPr>
        </p:nvPicPr>
        <p:blipFill>
          <a:blip r:embed="rId2" cstate="print"/>
          <a:stretch>
            <a:fillRect/>
          </a:stretch>
        </p:blipFill>
        <p:spPr>
          <a:xfrm>
            <a:off x="304800" y="1524000"/>
            <a:ext cx="3505200" cy="5257800"/>
          </a:xfrm>
          <a:noFill/>
        </p:spPr>
      </p:pic>
      <p:sp>
        <p:nvSpPr>
          <p:cNvPr id="37893" name="Rectangle 5"/>
          <p:cNvSpPr>
            <a:spLocks noGrp="1" noChangeArrowheads="1"/>
          </p:cNvSpPr>
          <p:nvPr>
            <p:ph type="body" sz="half" idx="2"/>
          </p:nvPr>
        </p:nvSpPr>
        <p:spPr/>
        <p:txBody>
          <a:bodyPr/>
          <a:lstStyle/>
          <a:p>
            <a:pPr eaLnBrk="1" hangingPunct="1">
              <a:defRPr/>
            </a:pPr>
            <a:r>
              <a:rPr lang="en-US" sz="2800" dirty="0" smtClean="0"/>
              <a:t>Begin by identifying the part of the goal to be achieved in the lesson you are teaching.</a:t>
            </a:r>
          </a:p>
        </p:txBody>
      </p:sp>
    </p:spTree>
  </p:cSld>
  <p:clrMapOvr>
    <a:masterClrMapping/>
  </p:clrMapOvr>
  <p:transition spd="slow" advTm="3936">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lstStyle/>
          <a:p>
            <a:pPr eaLnBrk="1" hangingPunct="1">
              <a:defRPr/>
            </a:pPr>
            <a:r>
              <a:rPr lang="en-US" dirty="0" smtClean="0"/>
              <a:t>Standards</a:t>
            </a:r>
          </a:p>
        </p:txBody>
      </p:sp>
      <p:sp>
        <p:nvSpPr>
          <p:cNvPr id="39942" name="Rectangle 6"/>
          <p:cNvSpPr>
            <a:spLocks noGrp="1" noChangeArrowheads="1"/>
          </p:cNvSpPr>
          <p:nvPr>
            <p:ph type="body" sz="half" idx="2"/>
          </p:nvPr>
        </p:nvSpPr>
        <p:spPr/>
        <p:txBody>
          <a:bodyPr/>
          <a:lstStyle/>
          <a:p>
            <a:pPr eaLnBrk="1" hangingPunct="1">
              <a:defRPr/>
            </a:pPr>
            <a:r>
              <a:rPr lang="en-US" sz="2800" dirty="0" smtClean="0"/>
              <a:t>The state standards are a good place to start.</a:t>
            </a:r>
          </a:p>
        </p:txBody>
      </p:sp>
      <p:pic>
        <p:nvPicPr>
          <p:cNvPr id="12292" name="Picture 10" descr="C:\Documents and Settings\kwagner\Local Settings\Temporary Internet Files\Content.IE5\IE7J7358\MC900027375[1].wmf"/>
          <p:cNvPicPr>
            <a:picLocks noChangeAspect="1" noChangeArrowheads="1"/>
          </p:cNvPicPr>
          <p:nvPr/>
        </p:nvPicPr>
        <p:blipFill>
          <a:blip r:embed="rId2" cstate="print"/>
          <a:srcRect/>
          <a:stretch>
            <a:fillRect/>
          </a:stretch>
        </p:blipFill>
        <p:spPr bwMode="auto">
          <a:xfrm>
            <a:off x="685800" y="2133600"/>
            <a:ext cx="3108325" cy="3203575"/>
          </a:xfrm>
          <a:prstGeom prst="rect">
            <a:avLst/>
          </a:prstGeom>
          <a:noFill/>
          <a:ln w="9525">
            <a:noFill/>
            <a:miter lim="800000"/>
            <a:headEnd/>
            <a:tailEnd/>
          </a:ln>
        </p:spPr>
      </p:pic>
      <p:sp>
        <p:nvSpPr>
          <p:cNvPr id="2" name="TextBox 1"/>
          <p:cNvSpPr txBox="1"/>
          <p:nvPr/>
        </p:nvSpPr>
        <p:spPr>
          <a:xfrm>
            <a:off x="4876800" y="2895600"/>
            <a:ext cx="3810000" cy="1754326"/>
          </a:xfrm>
          <a:prstGeom prst="rect">
            <a:avLst/>
          </a:prstGeom>
          <a:noFill/>
        </p:spPr>
        <p:txBody>
          <a:bodyPr wrap="square" rtlCol="0">
            <a:spAutoFit/>
          </a:bodyPr>
          <a:lstStyle/>
          <a:p>
            <a:r>
              <a:rPr lang="en-US" dirty="0" smtClean="0"/>
              <a:t>Arkansas Child Development and Early Learning Standards: Birth through 60 Months (CDELS)</a:t>
            </a:r>
          </a:p>
          <a:p>
            <a:endParaRPr lang="en-US" dirty="0"/>
          </a:p>
          <a:p>
            <a:r>
              <a:rPr lang="en-US" dirty="0" smtClean="0"/>
              <a:t>Arkansas Academic Standards </a:t>
            </a:r>
          </a:p>
          <a:p>
            <a:r>
              <a:rPr lang="en-US" dirty="0" smtClean="0"/>
              <a:t>K-12 Curriculum Framework </a:t>
            </a:r>
            <a:endParaRPr lang="en-US" dirty="0"/>
          </a:p>
        </p:txBody>
      </p:sp>
    </p:spTree>
  </p:cSld>
  <p:clrMapOvr>
    <a:masterClrMapping/>
  </p:clrMapOvr>
  <p:transition spd="slow" advTm="259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anim calcmode="lin" valueType="num">
                                      <p:cBhvr>
                                        <p:cTn id="8" dur="2000" fill="hold"/>
                                        <p:tgtEl>
                                          <p:spTgt spid="12292"/>
                                        </p:tgtEl>
                                        <p:attrNameLst>
                                          <p:attrName>style.rotation</p:attrName>
                                        </p:attrNameLst>
                                      </p:cBhvr>
                                      <p:tavLst>
                                        <p:tav tm="0">
                                          <p:val>
                                            <p:fltVal val="720"/>
                                          </p:val>
                                        </p:tav>
                                        <p:tav tm="100000">
                                          <p:val>
                                            <p:fltVal val="0"/>
                                          </p:val>
                                        </p:tav>
                                      </p:tavLst>
                                    </p:anim>
                                    <p:anim calcmode="lin" valueType="num">
                                      <p:cBhvr>
                                        <p:cTn id="9" dur="2000" fill="hold"/>
                                        <p:tgtEl>
                                          <p:spTgt spid="12292"/>
                                        </p:tgtEl>
                                        <p:attrNameLst>
                                          <p:attrName>ppt_h</p:attrName>
                                        </p:attrNameLst>
                                      </p:cBhvr>
                                      <p:tavLst>
                                        <p:tav tm="0">
                                          <p:val>
                                            <p:fltVal val="0"/>
                                          </p:val>
                                        </p:tav>
                                        <p:tav tm="100000">
                                          <p:val>
                                            <p:strVal val="#ppt_h"/>
                                          </p:val>
                                        </p:tav>
                                      </p:tavLst>
                                    </p:anim>
                                    <p:anim calcmode="lin" valueType="num">
                                      <p:cBhvr>
                                        <p:cTn id="10" dur="2000" fill="hold"/>
                                        <p:tgtEl>
                                          <p:spTgt spid="1229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1110</TotalTime>
  <Words>1488</Words>
  <Application>Microsoft Office PowerPoint</Application>
  <PresentationFormat>On-screen Show (4:3)</PresentationFormat>
  <Paragraphs>327</Paragraphs>
  <Slides>53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Corbel</vt:lpstr>
      <vt:lpstr>Wingdings</vt:lpstr>
      <vt:lpstr>Wingdings 2</vt:lpstr>
      <vt:lpstr>Wingdings 3</vt:lpstr>
      <vt:lpstr>Module</vt:lpstr>
      <vt:lpstr>Writing Instructional Objectives</vt:lpstr>
      <vt:lpstr>Instructional Goals </vt:lpstr>
      <vt:lpstr>Instructional Goals</vt:lpstr>
      <vt:lpstr>Instructional Goals</vt:lpstr>
      <vt:lpstr>Instructional Goals</vt:lpstr>
      <vt:lpstr>Instructional Goals</vt:lpstr>
      <vt:lpstr>Instructional Goals </vt:lpstr>
      <vt:lpstr>Instructional Goals</vt:lpstr>
      <vt:lpstr>Standards</vt:lpstr>
      <vt:lpstr>Task Analysis</vt:lpstr>
      <vt:lpstr>Task Analysis</vt:lpstr>
      <vt:lpstr>Task Analysis </vt:lpstr>
      <vt:lpstr>Task Analysis</vt:lpstr>
      <vt:lpstr>Task Analysis:  Determining Student Abilities </vt:lpstr>
      <vt:lpstr>Writing Instructional Objectives</vt:lpstr>
      <vt:lpstr>Writing Instructional Objectives </vt:lpstr>
      <vt:lpstr>Writing Instructional Objectives</vt:lpstr>
      <vt:lpstr>Writing Instructional Objectives</vt:lpstr>
      <vt:lpstr>Writing Instructional Objectives </vt:lpstr>
      <vt:lpstr>Writing Instructional Objectives </vt:lpstr>
      <vt:lpstr>Guidelines for Instructional Objectives </vt:lpstr>
      <vt:lpstr>Guidelines for Instructional Objectives</vt:lpstr>
      <vt:lpstr>Guidelines for Instructional Objectives</vt:lpstr>
      <vt:lpstr>Guidelines for Instructional Objectives</vt:lpstr>
      <vt:lpstr>Guidelines for Instructional Objectives</vt:lpstr>
      <vt:lpstr>Guidelines for Instructional Objectives</vt:lpstr>
      <vt:lpstr>Guidelines for Instructional Objectives</vt:lpstr>
      <vt:lpstr>Guidelines for Instructional Objectives</vt:lpstr>
      <vt:lpstr>Writing Instructional Objectives</vt:lpstr>
      <vt:lpstr>Audience</vt:lpstr>
      <vt:lpstr>Audience</vt:lpstr>
      <vt:lpstr>This is the audience of the objective.   It states who will demonstrate the learning outcome. </vt:lpstr>
      <vt:lpstr>Behavior</vt:lpstr>
      <vt:lpstr>Bloom’s Taxonomy: Knowledge</vt:lpstr>
      <vt:lpstr>Bloom’s Taxonomy: Comprehension </vt:lpstr>
      <vt:lpstr>Bloom’s Taxonomy: Application </vt:lpstr>
      <vt:lpstr>Bloom’s Taxonomy: Analysis </vt:lpstr>
      <vt:lpstr>Bloom’s Taxonomy: Synthesis </vt:lpstr>
      <vt:lpstr>Bloom’s Taxonomy: Evaluation </vt:lpstr>
      <vt:lpstr>Behavior</vt:lpstr>
      <vt:lpstr>This is the behavior in the objective.  This is the observable action that will be measured to determine if the learning outcome has been met. </vt:lpstr>
      <vt:lpstr>Condition</vt:lpstr>
      <vt:lpstr>Condition</vt:lpstr>
      <vt:lpstr>This is the condition for the objective.   This is the criteria that will be used during the assessment of the learning outcome.   The condition in the objective should be present in the evaluation.</vt:lpstr>
      <vt:lpstr>Degree</vt:lpstr>
      <vt:lpstr>Degree</vt:lpstr>
      <vt:lpstr>This is the degree of success expected to meet the objective.  Stating the level of success allows you to recognize if learners are ready to move on or need remediation.  Perfection is impossible because everyone makes mistakes, so the degree of success should not require 100% accuracy.  </vt:lpstr>
      <vt:lpstr>Instructional Objectives Summary </vt:lpstr>
      <vt:lpstr>Writing Instructional Objectives Summary</vt:lpstr>
      <vt:lpstr>Writing Instructional Objectives  Summary</vt:lpstr>
      <vt:lpstr>Writing Instructional Objectives Summary</vt:lpstr>
      <vt:lpstr>Writing Instructional Objectives Conclusion</vt:lpstr>
      <vt:lpstr>Writing Instructional Objectives Conclusion</vt:lpstr>
    </vt:vector>
  </TitlesOfParts>
  <Company>UWS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Objectives</dc:title>
  <dc:creator>RHARSHMA</dc:creator>
  <cp:lastModifiedBy>Cynthia L. Hendricks</cp:lastModifiedBy>
  <cp:revision>60</cp:revision>
  <dcterms:created xsi:type="dcterms:W3CDTF">2003-10-13T18:40:02Z</dcterms:created>
  <dcterms:modified xsi:type="dcterms:W3CDTF">2017-02-22T19:25:19Z</dcterms:modified>
</cp:coreProperties>
</file>